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Raleway"/>
      <p:regular r:id="rId37"/>
      <p:bold r:id="rId38"/>
      <p:italic r:id="rId39"/>
      <p:boldItalic r:id="rId40"/>
    </p:embeddedFont>
    <p:embeddedFont>
      <p:font typeface="Roboto"/>
      <p:regular r:id="rId41"/>
      <p:bold r:id="rId42"/>
      <p:italic r:id="rId43"/>
      <p:boldItalic r:id="rId44"/>
    </p:embeddedFont>
    <p:embeddedFont>
      <p:font typeface="Lat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694A407-F236-4BD2-AD1C-971B8633D74E}">
  <a:tblStyle styleId="{7694A407-F236-4BD2-AD1C-971B8633D74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boldItalic.fntdata"/><Relationship Id="rId20" Type="http://schemas.openxmlformats.org/officeDocument/2006/relationships/slide" Target="slides/slide14.xml"/><Relationship Id="rId42" Type="http://schemas.openxmlformats.org/officeDocument/2006/relationships/font" Target="fonts/Roboto-bold.fntdata"/><Relationship Id="rId41" Type="http://schemas.openxmlformats.org/officeDocument/2006/relationships/font" Target="fonts/Roboto-regular.fntdata"/><Relationship Id="rId22" Type="http://schemas.openxmlformats.org/officeDocument/2006/relationships/slide" Target="slides/slide16.xml"/><Relationship Id="rId44" Type="http://schemas.openxmlformats.org/officeDocument/2006/relationships/font" Target="fonts/Roboto-boldItalic.fntdata"/><Relationship Id="rId21" Type="http://schemas.openxmlformats.org/officeDocument/2006/relationships/slide" Target="slides/slide15.xml"/><Relationship Id="rId43" Type="http://schemas.openxmlformats.org/officeDocument/2006/relationships/font" Target="fonts/Roboto-italic.fntdata"/><Relationship Id="rId24" Type="http://schemas.openxmlformats.org/officeDocument/2006/relationships/slide" Target="slides/slide18.xml"/><Relationship Id="rId46" Type="http://schemas.openxmlformats.org/officeDocument/2006/relationships/font" Target="fonts/Lato-bold.fntdata"/><Relationship Id="rId23" Type="http://schemas.openxmlformats.org/officeDocument/2006/relationships/slide" Target="slides/slide17.xml"/><Relationship Id="rId45"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48" Type="http://schemas.openxmlformats.org/officeDocument/2006/relationships/font" Target="fonts/Lato-boldItalic.fntdata"/><Relationship Id="rId25" Type="http://schemas.openxmlformats.org/officeDocument/2006/relationships/slide" Target="slides/slide19.xml"/><Relationship Id="rId47" Type="http://schemas.openxmlformats.org/officeDocument/2006/relationships/font" Target="fonts/Lato-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Raleway-regular.fntdata"/><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Raleway-italic.fntdata"/><Relationship Id="rId16" Type="http://schemas.openxmlformats.org/officeDocument/2006/relationships/slide" Target="slides/slide10.xml"/><Relationship Id="rId38" Type="http://schemas.openxmlformats.org/officeDocument/2006/relationships/font" Target="fonts/Raleway-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c6f9e470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5cbc82c863_0_1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5cbc82c863_0_1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Global banks are employing multiple ways to deal with fraud. According to the percentage stats given here, an individual bank is employing more than one technique to deal with fraud. It is possible that a bank is using risk score, physical biometric as well as machine learning to detect and prevent fraud.</a:t>
            </a:r>
            <a:endParaRPr/>
          </a:p>
          <a:p>
            <a:pPr indent="0" lvl="0" marL="0" rtl="0" algn="l">
              <a:spcBef>
                <a:spcPts val="0"/>
              </a:spcBef>
              <a:spcAft>
                <a:spcPts val="0"/>
              </a:spcAft>
              <a:buNone/>
            </a:pPr>
            <a:r>
              <a:t/>
            </a:r>
            <a:endParaRPr/>
          </a:p>
          <a:p>
            <a:pPr indent="-292100" lvl="0" marL="457200" rtl="0" algn="l">
              <a:lnSpc>
                <a:spcPct val="115000"/>
              </a:lnSpc>
              <a:spcBef>
                <a:spcPts val="0"/>
              </a:spcBef>
              <a:spcAft>
                <a:spcPts val="0"/>
              </a:spcAft>
              <a:buClr>
                <a:srgbClr val="595959"/>
              </a:buClr>
              <a:buSzPts val="1000"/>
              <a:buFont typeface="Lato"/>
              <a:buChar char="●"/>
            </a:pPr>
            <a:r>
              <a:rPr lang="en" sz="1000">
                <a:solidFill>
                  <a:srgbClr val="595959"/>
                </a:solidFill>
                <a:latin typeface="Lato"/>
                <a:ea typeface="Lato"/>
                <a:cs typeface="Lato"/>
                <a:sym typeface="Lato"/>
              </a:rPr>
              <a:t>70% of them are transaction monitoring the risk scores in real time</a:t>
            </a:r>
            <a:endParaRPr sz="1000">
              <a:solidFill>
                <a:srgbClr val="595959"/>
              </a:solidFill>
              <a:latin typeface="Lato"/>
              <a:ea typeface="Lato"/>
              <a:cs typeface="Lato"/>
              <a:sym typeface="Lato"/>
            </a:endParaRPr>
          </a:p>
          <a:p>
            <a:pPr indent="-292100" lvl="0" marL="457200" rtl="0" algn="l">
              <a:lnSpc>
                <a:spcPct val="115000"/>
              </a:lnSpc>
              <a:spcBef>
                <a:spcPts val="0"/>
              </a:spcBef>
              <a:spcAft>
                <a:spcPts val="0"/>
              </a:spcAft>
              <a:buClr>
                <a:srgbClr val="595959"/>
              </a:buClr>
              <a:buSzPts val="1000"/>
              <a:buFont typeface="Lato"/>
              <a:buChar char="●"/>
            </a:pPr>
            <a:r>
              <a:rPr lang="en" sz="1000">
                <a:solidFill>
                  <a:srgbClr val="595959"/>
                </a:solidFill>
                <a:latin typeface="Lato"/>
                <a:ea typeface="Lato"/>
                <a:cs typeface="Lato"/>
                <a:sym typeface="Lato"/>
              </a:rPr>
              <a:t>67% are using physical biometrics (voice, fingerprint, or facial recognition)</a:t>
            </a:r>
            <a:endParaRPr sz="1000">
              <a:solidFill>
                <a:srgbClr val="595959"/>
              </a:solidFill>
              <a:latin typeface="Lato"/>
              <a:ea typeface="Lato"/>
              <a:cs typeface="Lato"/>
              <a:sym typeface="Lato"/>
            </a:endParaRPr>
          </a:p>
          <a:p>
            <a:pPr indent="-292100" lvl="0" marL="457200" rtl="0" algn="l">
              <a:lnSpc>
                <a:spcPct val="115000"/>
              </a:lnSpc>
              <a:spcBef>
                <a:spcPts val="0"/>
              </a:spcBef>
              <a:spcAft>
                <a:spcPts val="0"/>
              </a:spcAft>
              <a:buClr>
                <a:srgbClr val="595959"/>
              </a:buClr>
              <a:buSzPts val="1000"/>
              <a:buFont typeface="Lato"/>
              <a:buChar char="●"/>
            </a:pPr>
            <a:r>
              <a:rPr lang="en" sz="1000">
                <a:solidFill>
                  <a:srgbClr val="595959"/>
                </a:solidFill>
                <a:latin typeface="Lato"/>
                <a:ea typeface="Lato"/>
                <a:cs typeface="Lato"/>
                <a:sym typeface="Lato"/>
              </a:rPr>
              <a:t>63% are using rules and </a:t>
            </a:r>
            <a:r>
              <a:rPr lang="en" sz="1000">
                <a:solidFill>
                  <a:srgbClr val="1A1A1A"/>
                </a:solidFill>
                <a:latin typeface="Lato"/>
                <a:ea typeface="Lato"/>
                <a:cs typeface="Lato"/>
                <a:sym typeface="Lato"/>
              </a:rPr>
              <a:t>machine learning</a:t>
            </a:r>
            <a:r>
              <a:rPr lang="en" sz="1000">
                <a:solidFill>
                  <a:srgbClr val="595959"/>
                </a:solidFill>
                <a:latin typeface="Lato"/>
                <a:ea typeface="Lato"/>
                <a:cs typeface="Lato"/>
                <a:sym typeface="Lato"/>
              </a:rPr>
              <a:t> for transaction monitoring</a:t>
            </a:r>
            <a:endParaRPr sz="1000">
              <a:solidFill>
                <a:srgbClr val="595959"/>
              </a:solidFill>
              <a:latin typeface="Lato"/>
              <a:ea typeface="Lato"/>
              <a:cs typeface="Lato"/>
              <a:sym typeface="Lato"/>
            </a:endParaRPr>
          </a:p>
          <a:p>
            <a:pPr indent="-292100" lvl="0" marL="457200" rtl="0" algn="l">
              <a:lnSpc>
                <a:spcPct val="115000"/>
              </a:lnSpc>
              <a:spcBef>
                <a:spcPts val="0"/>
              </a:spcBef>
              <a:spcAft>
                <a:spcPts val="0"/>
              </a:spcAft>
              <a:buClr>
                <a:srgbClr val="595959"/>
              </a:buClr>
              <a:buSzPts val="1000"/>
              <a:buFont typeface="Lato"/>
              <a:buChar char="●"/>
            </a:pPr>
            <a:r>
              <a:rPr lang="en" sz="1000">
                <a:solidFill>
                  <a:srgbClr val="595959"/>
                </a:solidFill>
                <a:latin typeface="Lato"/>
                <a:ea typeface="Lato"/>
                <a:cs typeface="Lato"/>
                <a:sym typeface="Lato"/>
              </a:rPr>
              <a:t>33% are using behavioural biometrics (studying patterns in human behaviour)</a:t>
            </a:r>
            <a:endParaRPr sz="1000">
              <a:solidFill>
                <a:srgbClr val="595959"/>
              </a:solidFill>
              <a:latin typeface="Lato"/>
              <a:ea typeface="Lato"/>
              <a:cs typeface="Lato"/>
              <a:sym typeface="Lato"/>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5cbc82c863_0_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5cbc82c863_0_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has been employed in prevention and detection of fraud transaction. These are various domain in which ML has been employed. Like ML is used in the area of email phishing, credit card fraud, mobile fraud, identity theft and insurance claims fraud.</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5cbc82c863_0_1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5cbc82c863_0_1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1580">
                <a:solidFill>
                  <a:srgbClr val="1A1A1A"/>
                </a:solidFill>
                <a:latin typeface="Raleway"/>
                <a:ea typeface="Raleway"/>
                <a:cs typeface="Raleway"/>
                <a:sym typeface="Raleway"/>
              </a:rPr>
              <a:t>Email Phishing - Attackers send fake messages and websites link to users via email</a:t>
            </a:r>
            <a:endParaRPr sz="1580">
              <a:solidFill>
                <a:srgbClr val="1A1A1A"/>
              </a:solidFill>
              <a:latin typeface="Raleway"/>
              <a:ea typeface="Raleway"/>
              <a:cs typeface="Raleway"/>
              <a:sym typeface="Raleway"/>
            </a:endParaRPr>
          </a:p>
          <a:p>
            <a:pPr indent="0" lvl="0" marL="0" rtl="0" algn="l">
              <a:spcBef>
                <a:spcPts val="0"/>
              </a:spcBef>
              <a:spcAft>
                <a:spcPts val="0"/>
              </a:spcAft>
              <a:buNone/>
            </a:pPr>
            <a:r>
              <a:t/>
            </a:r>
            <a:endParaRPr sz="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5cbc82c863_0_1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5cbc82c863_0_1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1580">
                <a:solidFill>
                  <a:srgbClr val="1A1A1A"/>
                </a:solidFill>
                <a:latin typeface="Raleway"/>
                <a:ea typeface="Raleway"/>
                <a:cs typeface="Raleway"/>
                <a:sym typeface="Raleway"/>
              </a:rPr>
              <a:t>Credit Card Fraud - Steal debit card or credit card numbers through unsecured internet connections.</a:t>
            </a:r>
            <a:endParaRPr sz="1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5cbc82c863_0_1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5cbc82c863_0_1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1580">
                <a:solidFill>
                  <a:srgbClr val="1A1A1A"/>
                </a:solidFill>
                <a:latin typeface="Raleway"/>
                <a:ea typeface="Raleway"/>
                <a:cs typeface="Raleway"/>
                <a:sym typeface="Raleway"/>
              </a:rPr>
              <a:t>Mobile Fraud - Smartphones are prone to hacking and cyber threats.</a:t>
            </a:r>
            <a:endParaRPr sz="1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5cbc82c863_0_1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5cbc82c863_0_1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2080">
                <a:solidFill>
                  <a:srgbClr val="1A1A1A"/>
                </a:solidFill>
                <a:latin typeface="Raleway"/>
                <a:ea typeface="Raleway"/>
                <a:cs typeface="Raleway"/>
                <a:sym typeface="Raleway"/>
              </a:rPr>
              <a:t>Identity theft - Identity theft puts both individuals and enterprises at risk</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5cbc82c863_0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5cbc82c863_0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2080">
                <a:solidFill>
                  <a:srgbClr val="1A1A1A"/>
                </a:solidFill>
                <a:latin typeface="Raleway"/>
                <a:ea typeface="Raleway"/>
                <a:cs typeface="Raleway"/>
                <a:sym typeface="Raleway"/>
              </a:rPr>
              <a:t>Insurance Fraud - It includes fake claims of car damage, property and even unemployment.</a:t>
            </a:r>
            <a:endParaRPr sz="5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5cbc82c863_0_1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5cbc82c863_0_1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Machine Learning model built on Synthetic dataset. The following slides include description of the model.</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5cbc82c863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5cbc82c863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slides </a:t>
            </a:r>
            <a:r>
              <a:rPr lang="en"/>
              <a:t>describes</a:t>
            </a:r>
            <a:r>
              <a:rPr lang="en"/>
              <a:t> the kind of data we are using. The dataset is a simulated data, where fraud instances are deliberately inserted. This huge dataset </a:t>
            </a:r>
            <a:r>
              <a:rPr lang="en"/>
              <a:t>contains</a:t>
            </a:r>
            <a:r>
              <a:rPr lang="en"/>
              <a:t> around 6 million data points. It contains 3 categorical and 8 numerical values. The categorical features include type of transaction, name of original and </a:t>
            </a:r>
            <a:r>
              <a:rPr lang="en"/>
              <a:t>receiving</a:t>
            </a:r>
            <a:r>
              <a:rPr lang="en"/>
              <a:t> customer. The target variable is is_fraud. It is 1 </a:t>
            </a:r>
            <a:r>
              <a:rPr lang="en"/>
              <a:t>whenever</a:t>
            </a:r>
            <a:r>
              <a:rPr lang="en"/>
              <a:t> fraud transaction has </a:t>
            </a:r>
            <a:r>
              <a:rPr lang="en"/>
              <a:t>occurred, else 0.</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5cbc82c863_0_1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5cbc82c863_0_1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table describes each column present in data. </a:t>
            </a:r>
            <a:endParaRPr/>
          </a:p>
          <a:p>
            <a:pPr indent="-317500" lvl="0" marL="457200" rtl="0" algn="l">
              <a:spcBef>
                <a:spcPts val="0"/>
              </a:spcBef>
              <a:spcAft>
                <a:spcPts val="0"/>
              </a:spcAft>
              <a:buSzPts val="1400"/>
              <a:buChar char="●"/>
            </a:pPr>
            <a:r>
              <a:rPr lang="en"/>
              <a:t>Step - </a:t>
            </a:r>
            <a:r>
              <a:rPr lang="en" sz="1400">
                <a:solidFill>
                  <a:schemeClr val="dk1"/>
                </a:solidFill>
              </a:rPr>
              <a:t>Maps a unit of time in real world</a:t>
            </a:r>
            <a:endParaRPr sz="1400">
              <a:solidFill>
                <a:schemeClr val="dk1"/>
              </a:solidFill>
            </a:endParaRPr>
          </a:p>
          <a:p>
            <a:pPr indent="-317500" lvl="0" marL="457200" rtl="0" algn="l">
              <a:spcBef>
                <a:spcPts val="0"/>
              </a:spcBef>
              <a:spcAft>
                <a:spcPts val="0"/>
              </a:spcAft>
              <a:buSzPts val="1400"/>
              <a:buChar char="●"/>
            </a:pPr>
            <a:r>
              <a:rPr lang="en" sz="1400">
                <a:solidFill>
                  <a:schemeClr val="dk1"/>
                </a:solidFill>
              </a:rPr>
              <a:t>Type - type of transaction, whether cash was taken out, or transferred, or deposited or debited.</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Amount - it represents amount of transaction</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Orig_cus_name - it represents name of original customer, the initiating customer. Amount is deducted or transferred from his account.</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Old_balance_orig_cus - this is the balance of original customer before the transaction was carried out</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New_balance_orig_cus - balance of original customer after the transaction was carried out. </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Rec_cus_name - Name of the customer who received the amount either through transfer or deposit.</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Is_fraud - this is the target variable. We have scrutinised both “is_fraud” and “is_flagged_fraud”, and found that there is a lot of discrepancy in “is_flagged_fraud”. </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Is_flagged_fraud - this is based on the rule, where it is 1</a:t>
            </a:r>
            <a:r>
              <a:rPr b="1" lang="en" sz="1400">
                <a:solidFill>
                  <a:schemeClr val="dk1"/>
                </a:solidFill>
              </a:rPr>
              <a:t> </a:t>
            </a:r>
            <a:r>
              <a:rPr lang="en" sz="1400">
                <a:solidFill>
                  <a:schemeClr val="dk1"/>
                </a:solidFill>
              </a:rPr>
              <a:t>when more than 200,000 transferred in single transaction</a:t>
            </a:r>
            <a:endParaRPr b="1" sz="14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5cbc82c863_0_10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5cbc82c863_0_1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5cbc82c863_0_10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5cbc82c863_0_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Highest number of transactions are of type when cash is taken out of the system.</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5cbc82c863_0_1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5cbc82c863_0_1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50">
                <a:solidFill>
                  <a:schemeClr val="dk1"/>
                </a:solidFill>
                <a:highlight>
                  <a:srgbClr val="FFFFFF"/>
                </a:highlight>
              </a:rPr>
              <a:t>Fraud transactions have occured in only two type of transactions, which are</a:t>
            </a:r>
            <a:endParaRPr sz="1050">
              <a:solidFill>
                <a:schemeClr val="dk1"/>
              </a:solidFill>
              <a:highlight>
                <a:srgbClr val="FFFFFF"/>
              </a:highlight>
            </a:endParaRPr>
          </a:p>
          <a:p>
            <a:pPr indent="-295275" lvl="0" marL="457200" rtl="0" algn="l">
              <a:lnSpc>
                <a:spcPct val="115000"/>
              </a:lnSpc>
              <a:spcBef>
                <a:spcPts val="1100"/>
              </a:spcBef>
              <a:spcAft>
                <a:spcPts val="0"/>
              </a:spcAft>
              <a:buClr>
                <a:schemeClr val="dk1"/>
              </a:buClr>
              <a:buSzPts val="1050"/>
              <a:buChar char="●"/>
            </a:pPr>
            <a:r>
              <a:rPr lang="en" sz="1050">
                <a:solidFill>
                  <a:schemeClr val="dk1"/>
                </a:solidFill>
                <a:highlight>
                  <a:srgbClr val="FFFFFF"/>
                </a:highlight>
              </a:rPr>
              <a:t>when cash is taken out - "CASH_OUT"</a:t>
            </a:r>
            <a:endParaRPr sz="1050">
              <a:solidFill>
                <a:schemeClr val="dk1"/>
              </a:solidFill>
              <a:highlight>
                <a:srgbClr val="FFFFFF"/>
              </a:highlight>
            </a:endParaRPr>
          </a:p>
          <a:p>
            <a:pPr indent="-295275" lvl="0" marL="457200" rtl="0" algn="l">
              <a:lnSpc>
                <a:spcPct val="115000"/>
              </a:lnSpc>
              <a:spcBef>
                <a:spcPts val="0"/>
              </a:spcBef>
              <a:spcAft>
                <a:spcPts val="0"/>
              </a:spcAft>
              <a:buClr>
                <a:schemeClr val="dk1"/>
              </a:buClr>
              <a:buSzPts val="1050"/>
              <a:buChar char="●"/>
            </a:pPr>
            <a:r>
              <a:rPr lang="en" sz="1050">
                <a:solidFill>
                  <a:schemeClr val="dk1"/>
                </a:solidFill>
                <a:highlight>
                  <a:srgbClr val="FFFFFF"/>
                </a:highlight>
              </a:rPr>
              <a:t>or when cash is transferred - "TRANSFER"</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5cbc82c863_0_1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5cbc82c863_0_1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5cbc82c863_0_1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5cbc82c863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5cbc82c863_0_1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5cbc82c863_0_1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5cbc82c863_0_1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5cbc82c863_0_1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arguments in favour of why we used XGBoost classifier model.</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5cbc82c863_0_1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5cbc82c863_0_1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5cbc82c863_0_1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5cbc82c863_0_1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the confusion matrix we can see that the model is highly accurate in predicting non-fraud transactions, as they form majority.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5cbc82c863_0_1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5cbc82c863_0_1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0 - represents valid transaction, while 1 represents fraud transaction.</a:t>
            </a:r>
            <a:endParaRPr/>
          </a:p>
          <a:p>
            <a:pPr indent="0" lvl="0" marL="0" rtl="0" algn="l">
              <a:spcBef>
                <a:spcPts val="0"/>
              </a:spcBef>
              <a:spcAft>
                <a:spcPts val="0"/>
              </a:spcAft>
              <a:buNone/>
            </a:pPr>
            <a:r>
              <a:rPr lang="en"/>
              <a:t>Scores for valid transaction are comparably higher than those of fraud transaction.</a:t>
            </a:r>
            <a:endParaRPr/>
          </a:p>
          <a:p>
            <a:pPr indent="0" lvl="0" marL="0" rtl="0" algn="l">
              <a:spcBef>
                <a:spcPts val="0"/>
              </a:spcBef>
              <a:spcAft>
                <a:spcPts val="0"/>
              </a:spcAft>
              <a:buClr>
                <a:schemeClr val="dk1"/>
              </a:buClr>
              <a:buSzPts val="1100"/>
              <a:buFont typeface="Arial"/>
              <a:buNone/>
            </a:pPr>
            <a:r>
              <a:rPr lang="en" sz="933">
                <a:solidFill>
                  <a:srgbClr val="1A1A1A"/>
                </a:solidFill>
                <a:latin typeface="Raleway"/>
                <a:ea typeface="Raleway"/>
                <a:cs typeface="Raleway"/>
                <a:sym typeface="Raleway"/>
              </a:rPr>
              <a:t>(0- Valid Transaction, 1 - Fraud Transaction)</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5cbc82c863_0_1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5cbc82c863_0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the feature importance table, the variable type of transaction has come out as the most important feature.</a:t>
            </a:r>
            <a:endParaRPr/>
          </a:p>
          <a:p>
            <a:pPr indent="0" lvl="0" marL="0" rtl="0" algn="l">
              <a:spcBef>
                <a:spcPts val="0"/>
              </a:spcBef>
              <a:spcAft>
                <a:spcPts val="0"/>
              </a:spcAft>
              <a:buNone/>
            </a:pPr>
            <a:r>
              <a:rPr lang="en"/>
              <a:t>Encoded "type" column. Whenever type == Transfer, it is 1 else it is 0. We can add some insights in favour of it from graphviz plot. Most of the time split is made based on values of type column.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5cbc82c863_0_1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5cbc82c863_0_1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some of the top financial frauds in the world. </a:t>
            </a:r>
            <a:endParaRPr/>
          </a:p>
          <a:p>
            <a:pPr indent="-317500" lvl="0" marL="457200" rtl="0" algn="l">
              <a:spcBef>
                <a:spcPts val="0"/>
              </a:spcBef>
              <a:spcAft>
                <a:spcPts val="0"/>
              </a:spcAft>
              <a:buSzPts val="1400"/>
              <a:buAutoNum type="arabicPeriod"/>
            </a:pPr>
            <a:r>
              <a:rPr lang="en"/>
              <a:t>Capital One is one of the most prominent bank, whose server was hacked and personal data of over 100 million people was compromised.</a:t>
            </a:r>
            <a:endParaRPr/>
          </a:p>
          <a:p>
            <a:pPr indent="-317500" lvl="0" marL="457200" rtl="0" algn="l">
              <a:spcBef>
                <a:spcPts val="0"/>
              </a:spcBef>
              <a:spcAft>
                <a:spcPts val="0"/>
              </a:spcAft>
              <a:buSzPts val="1400"/>
              <a:buAutoNum type="arabicPeriod"/>
            </a:pPr>
            <a:r>
              <a:rPr lang="en"/>
              <a:t>In an accounting fraud in Steinhoff, carried by the  executives of the company for a duration of 8 years. Around 7 billion was lost. </a:t>
            </a:r>
            <a:r>
              <a:rPr lang="en" sz="1200">
                <a:solidFill>
                  <a:schemeClr val="dk1"/>
                </a:solidFill>
                <a:highlight>
                  <a:srgbClr val="FFFFFF"/>
                </a:highlight>
              </a:rPr>
              <a:t>“A small group of Steinhoff Group former executives and other non-Steinhoff executives, led by a senior management executive, structured and implemented various transactions which had the </a:t>
            </a:r>
            <a:r>
              <a:rPr lang="en" sz="1200" u="sng">
                <a:solidFill>
                  <a:schemeClr val="dk1"/>
                </a:solidFill>
                <a:highlight>
                  <a:srgbClr val="FFFFFF"/>
                </a:highlight>
              </a:rPr>
              <a:t>result of substantially inflating the profit and asset values</a:t>
            </a:r>
            <a:r>
              <a:rPr lang="en" sz="1200">
                <a:solidFill>
                  <a:schemeClr val="dk1"/>
                </a:solidFill>
                <a:highlight>
                  <a:srgbClr val="FFFFFF"/>
                </a:highlight>
              </a:rPr>
              <a:t> of the Steinhoff Group over an extended period.”</a:t>
            </a:r>
            <a:endParaRPr sz="1200">
              <a:solidFill>
                <a:schemeClr val="dk1"/>
              </a:solidFill>
              <a:highlight>
                <a:srgbClr val="FFFFFF"/>
              </a:highlight>
            </a:endParaRPr>
          </a:p>
          <a:p>
            <a:pPr indent="-304800" lvl="0" marL="457200" rtl="0" algn="l">
              <a:spcBef>
                <a:spcPts val="0"/>
              </a:spcBef>
              <a:spcAft>
                <a:spcPts val="0"/>
              </a:spcAft>
              <a:buClr>
                <a:schemeClr val="dk1"/>
              </a:buClr>
              <a:buSzPts val="1200"/>
              <a:buAutoNum type="arabicPeriod"/>
            </a:pPr>
            <a:r>
              <a:rPr lang="en">
                <a:solidFill>
                  <a:schemeClr val="dk1"/>
                </a:solidFill>
              </a:rPr>
              <a:t>Wells Fargo - </a:t>
            </a:r>
            <a:r>
              <a:rPr lang="en">
                <a:solidFill>
                  <a:srgbClr val="1A1D26"/>
                </a:solidFill>
                <a:latin typeface="Roboto"/>
                <a:ea typeface="Roboto"/>
                <a:cs typeface="Roboto"/>
                <a:sym typeface="Roboto"/>
              </a:rPr>
              <a:t>To be fair, it's clearly the fault of company higher-ups that employees at Wells Fargo were given impossibly high sales goals that rose like clockwork from 2002 to 2016. But to meet these quotas, employees at the bank were incentivized to open fake accounts under customers' names – if a customer opened a savings account at the bank, employees might surreptitiously open a credit card under that customer's name as well. Short-term profits soared thanks to more than 2 million of these fake accounts, but it wasn't worth it in the long run.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5cbc82c863_0_1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5cbc82c863_0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5cbc82c863_0_1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5cbc82c863_0_1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Global Payment Fraud Statistics released by 2020 global economic crime and fraud survey, </a:t>
            </a:r>
            <a:endParaRPr/>
          </a:p>
          <a:p>
            <a:pPr indent="-314325" lvl="0" marL="457200" rtl="0" algn="l">
              <a:lnSpc>
                <a:spcPct val="115000"/>
              </a:lnSpc>
              <a:spcBef>
                <a:spcPts val="0"/>
              </a:spcBef>
              <a:spcAft>
                <a:spcPts val="0"/>
              </a:spcAft>
              <a:buClr>
                <a:srgbClr val="595959"/>
              </a:buClr>
              <a:buSzPts val="1350"/>
              <a:buFont typeface="Lato"/>
              <a:buChar char="●"/>
            </a:pPr>
            <a:r>
              <a:rPr lang="en" sz="1350">
                <a:solidFill>
                  <a:srgbClr val="595959"/>
                </a:solidFill>
                <a:latin typeface="Lato"/>
                <a:ea typeface="Lato"/>
                <a:cs typeface="Lato"/>
                <a:sym typeface="Lato"/>
              </a:rPr>
              <a:t>47% of companies said they had experienced fraud in the past 2 years</a:t>
            </a:r>
            <a:endParaRPr sz="1350">
              <a:solidFill>
                <a:srgbClr val="595959"/>
              </a:solidFill>
              <a:latin typeface="Lato"/>
              <a:ea typeface="Lato"/>
              <a:cs typeface="Lato"/>
              <a:sym typeface="Lato"/>
            </a:endParaRPr>
          </a:p>
          <a:p>
            <a:pPr indent="-314325" lvl="0" marL="457200" rtl="0" algn="l">
              <a:lnSpc>
                <a:spcPct val="115000"/>
              </a:lnSpc>
              <a:spcBef>
                <a:spcPts val="0"/>
              </a:spcBef>
              <a:spcAft>
                <a:spcPts val="0"/>
              </a:spcAft>
              <a:buClr>
                <a:srgbClr val="595959"/>
              </a:buClr>
              <a:buSzPts val="1350"/>
              <a:buFont typeface="Lato"/>
              <a:buChar char="●"/>
            </a:pPr>
            <a:r>
              <a:rPr lang="en" sz="1350">
                <a:solidFill>
                  <a:srgbClr val="595959"/>
                </a:solidFill>
                <a:latin typeface="Lato"/>
                <a:ea typeface="Lato"/>
                <a:cs typeface="Lato"/>
                <a:sym typeface="Lato"/>
              </a:rPr>
              <a:t>39% of reported frauds were committed by </a:t>
            </a:r>
            <a:r>
              <a:rPr b="1" lang="en" sz="1350">
                <a:solidFill>
                  <a:srgbClr val="595959"/>
                </a:solidFill>
                <a:latin typeface="Lato"/>
                <a:ea typeface="Lato"/>
                <a:cs typeface="Lato"/>
                <a:sym typeface="Lato"/>
              </a:rPr>
              <a:t>external perpetrators( like paid hackers, software engineers)</a:t>
            </a:r>
            <a:endParaRPr b="1" sz="1350">
              <a:solidFill>
                <a:srgbClr val="595959"/>
              </a:solidFill>
              <a:latin typeface="Lato"/>
              <a:ea typeface="Lato"/>
              <a:cs typeface="Lato"/>
              <a:sym typeface="Lato"/>
            </a:endParaRPr>
          </a:p>
          <a:p>
            <a:pPr indent="-314325" lvl="0" marL="457200" rtl="0" algn="l">
              <a:lnSpc>
                <a:spcPct val="115000"/>
              </a:lnSpc>
              <a:spcBef>
                <a:spcPts val="0"/>
              </a:spcBef>
              <a:spcAft>
                <a:spcPts val="0"/>
              </a:spcAft>
              <a:buClr>
                <a:srgbClr val="595959"/>
              </a:buClr>
              <a:buSzPts val="1350"/>
              <a:buFont typeface="Lato"/>
              <a:buChar char="●"/>
            </a:pPr>
            <a:r>
              <a:rPr lang="en" sz="1350">
                <a:solidFill>
                  <a:srgbClr val="595959"/>
                </a:solidFill>
                <a:latin typeface="Lato"/>
                <a:ea typeface="Lato"/>
                <a:cs typeface="Lato"/>
                <a:sym typeface="Lato"/>
              </a:rPr>
              <a:t>37% of reported frauds were committed by </a:t>
            </a:r>
            <a:r>
              <a:rPr b="1" lang="en" sz="1350">
                <a:solidFill>
                  <a:srgbClr val="595959"/>
                </a:solidFill>
                <a:latin typeface="Lato"/>
                <a:ea typeface="Lato"/>
                <a:cs typeface="Lato"/>
                <a:sym typeface="Lato"/>
              </a:rPr>
              <a:t>internal perpetrators ( like company’s top executives and employees)</a:t>
            </a:r>
            <a:endParaRPr b="1" sz="1350">
              <a:solidFill>
                <a:srgbClr val="595959"/>
              </a:solidFill>
              <a:latin typeface="Lato"/>
              <a:ea typeface="Lato"/>
              <a:cs typeface="Lato"/>
              <a:sym typeface="Lato"/>
            </a:endParaRPr>
          </a:p>
          <a:p>
            <a:pPr indent="-314325" lvl="0" marL="457200" rtl="0" algn="l">
              <a:lnSpc>
                <a:spcPct val="115000"/>
              </a:lnSpc>
              <a:spcBef>
                <a:spcPts val="0"/>
              </a:spcBef>
              <a:spcAft>
                <a:spcPts val="0"/>
              </a:spcAft>
              <a:buClr>
                <a:srgbClr val="595959"/>
              </a:buClr>
              <a:buSzPts val="1350"/>
              <a:buFont typeface="Lato"/>
              <a:buChar char="●"/>
            </a:pPr>
            <a:r>
              <a:rPr lang="en" sz="1350">
                <a:solidFill>
                  <a:srgbClr val="595959"/>
                </a:solidFill>
                <a:latin typeface="Lato"/>
                <a:ea typeface="Lato"/>
                <a:cs typeface="Lato"/>
                <a:sym typeface="Lato"/>
              </a:rPr>
              <a:t>20% of reported frauds were carried out by </a:t>
            </a:r>
            <a:r>
              <a:rPr b="1" lang="en" sz="1350">
                <a:solidFill>
                  <a:srgbClr val="595959"/>
                </a:solidFill>
                <a:latin typeface="Lato"/>
                <a:ea typeface="Lato"/>
                <a:cs typeface="Lato"/>
                <a:sym typeface="Lato"/>
              </a:rPr>
              <a:t>internal and external perpetrators colluding</a:t>
            </a:r>
            <a:endParaRPr sz="1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5cbc82c863_0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5cbc82c863_0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i="1" lang="en" sz="1050">
                <a:solidFill>
                  <a:srgbClr val="4D4D4D"/>
                </a:solidFill>
                <a:highlight>
                  <a:srgbClr val="FFFFFF"/>
                </a:highlight>
                <a:latin typeface="Roboto"/>
                <a:ea typeface="Roboto"/>
                <a:cs typeface="Roboto"/>
                <a:sym typeface="Roboto"/>
              </a:rPr>
              <a:t>Transactions processed via the following card types:</a:t>
            </a:r>
            <a:endParaRPr i="1" sz="1050">
              <a:solidFill>
                <a:srgbClr val="4D4D4D"/>
              </a:solidFill>
              <a:highlight>
                <a:srgbClr val="FFFFFF"/>
              </a:highlight>
              <a:latin typeface="Roboto"/>
              <a:ea typeface="Roboto"/>
              <a:cs typeface="Roboto"/>
              <a:sym typeface="Roboto"/>
            </a:endParaRPr>
          </a:p>
          <a:p>
            <a:pPr indent="-295275" lvl="0" marL="647700" rtl="0" algn="l">
              <a:lnSpc>
                <a:spcPct val="115000"/>
              </a:lnSpc>
              <a:spcBef>
                <a:spcPts val="2200"/>
              </a:spcBef>
              <a:spcAft>
                <a:spcPts val="0"/>
              </a:spcAft>
              <a:buClr>
                <a:srgbClr val="4D4D4D"/>
              </a:buClr>
              <a:buSzPts val="1050"/>
              <a:buFont typeface="Roboto"/>
              <a:buChar char="●"/>
            </a:pPr>
            <a:r>
              <a:rPr b="1" i="1" lang="en" sz="1050">
                <a:solidFill>
                  <a:srgbClr val="4D4D4D"/>
                </a:solidFill>
                <a:highlight>
                  <a:srgbClr val="FFFFFF"/>
                </a:highlight>
                <a:latin typeface="Roboto"/>
                <a:ea typeface="Roboto"/>
                <a:cs typeface="Roboto"/>
                <a:sym typeface="Roboto"/>
              </a:rPr>
              <a:t>Global Brands</a:t>
            </a:r>
            <a:r>
              <a:rPr i="1" lang="en" sz="1050">
                <a:solidFill>
                  <a:srgbClr val="4D4D4D"/>
                </a:solidFill>
                <a:highlight>
                  <a:srgbClr val="FFFFFF"/>
                </a:highlight>
                <a:latin typeface="Roboto"/>
                <a:ea typeface="Roboto"/>
                <a:cs typeface="Roboto"/>
                <a:sym typeface="Roboto"/>
              </a:rPr>
              <a:t>: Transactions processed via Visa, Mastercard, UnionPay, AmericanExpress, Diners, DIscover, and JCP.</a:t>
            </a:r>
            <a:endParaRPr i="1" sz="1050">
              <a:solidFill>
                <a:srgbClr val="4D4D4D"/>
              </a:solidFill>
              <a:highlight>
                <a:srgbClr val="FFFFFF"/>
              </a:highlight>
              <a:latin typeface="Roboto"/>
              <a:ea typeface="Roboto"/>
              <a:cs typeface="Roboto"/>
              <a:sym typeface="Roboto"/>
            </a:endParaRPr>
          </a:p>
          <a:p>
            <a:pPr indent="-295275" lvl="0" marL="647700" rtl="0" algn="l">
              <a:lnSpc>
                <a:spcPct val="115000"/>
              </a:lnSpc>
              <a:spcBef>
                <a:spcPts val="0"/>
              </a:spcBef>
              <a:spcAft>
                <a:spcPts val="0"/>
              </a:spcAft>
              <a:buClr>
                <a:srgbClr val="4D4D4D"/>
              </a:buClr>
              <a:buSzPts val="1050"/>
              <a:buFont typeface="Roboto"/>
              <a:buChar char="●"/>
            </a:pPr>
            <a:r>
              <a:rPr b="1" i="1" lang="en" sz="1050">
                <a:solidFill>
                  <a:srgbClr val="4D4D4D"/>
                </a:solidFill>
                <a:highlight>
                  <a:srgbClr val="FFFFFF"/>
                </a:highlight>
                <a:latin typeface="Roboto"/>
                <a:ea typeface="Roboto"/>
                <a:cs typeface="Roboto"/>
                <a:sym typeface="Roboto"/>
              </a:rPr>
              <a:t>ATM</a:t>
            </a:r>
            <a:r>
              <a:rPr i="1" lang="en" sz="1050">
                <a:solidFill>
                  <a:srgbClr val="4D4D4D"/>
                </a:solidFill>
                <a:highlight>
                  <a:srgbClr val="FFFFFF"/>
                </a:highlight>
                <a:latin typeface="Roboto"/>
                <a:ea typeface="Roboto"/>
                <a:cs typeface="Roboto"/>
                <a:sym typeface="Roboto"/>
              </a:rPr>
              <a:t>: Cirrus and Plus.</a:t>
            </a:r>
            <a:endParaRPr i="1" sz="1050">
              <a:solidFill>
                <a:srgbClr val="4D4D4D"/>
              </a:solidFill>
              <a:highlight>
                <a:srgbClr val="FFFFFF"/>
              </a:highlight>
              <a:latin typeface="Roboto"/>
              <a:ea typeface="Roboto"/>
              <a:cs typeface="Roboto"/>
              <a:sym typeface="Roboto"/>
            </a:endParaRPr>
          </a:p>
          <a:p>
            <a:pPr indent="-295275" lvl="0" marL="647700" rtl="0" algn="l">
              <a:lnSpc>
                <a:spcPct val="115000"/>
              </a:lnSpc>
              <a:spcBef>
                <a:spcPts val="0"/>
              </a:spcBef>
              <a:spcAft>
                <a:spcPts val="0"/>
              </a:spcAft>
              <a:buClr>
                <a:srgbClr val="4D4D4D"/>
              </a:buClr>
              <a:buSzPts val="1050"/>
              <a:buFont typeface="Roboto"/>
              <a:buChar char="●"/>
            </a:pPr>
            <a:r>
              <a:rPr b="1" i="1" lang="en" sz="1050">
                <a:solidFill>
                  <a:srgbClr val="4D4D4D"/>
                </a:solidFill>
                <a:highlight>
                  <a:srgbClr val="FFFFFF"/>
                </a:highlight>
                <a:latin typeface="Roboto"/>
                <a:ea typeface="Roboto"/>
                <a:cs typeface="Roboto"/>
                <a:sym typeface="Roboto"/>
              </a:rPr>
              <a:t>Domestic:</a:t>
            </a:r>
            <a:r>
              <a:rPr i="1" lang="en" sz="1050">
                <a:solidFill>
                  <a:srgbClr val="4D4D4D"/>
                </a:solidFill>
                <a:highlight>
                  <a:srgbClr val="FFFFFF"/>
                </a:highlight>
                <a:latin typeface="Roboto"/>
                <a:ea typeface="Roboto"/>
                <a:cs typeface="Roboto"/>
                <a:sym typeface="Roboto"/>
              </a:rPr>
              <a:t> Maestro, Elo, RuPay, Interac, Cartes Bancaires, Mir, and 82 others.</a:t>
            </a:r>
            <a:endParaRPr i="1" sz="1050">
              <a:solidFill>
                <a:srgbClr val="4D4D4D"/>
              </a:solidFill>
              <a:highlight>
                <a:srgbClr val="FFFFFF"/>
              </a:highlight>
              <a:latin typeface="Roboto"/>
              <a:ea typeface="Roboto"/>
              <a:cs typeface="Roboto"/>
              <a:sym typeface="Roboto"/>
            </a:endParaRPr>
          </a:p>
          <a:p>
            <a:pPr indent="-295275" lvl="0" marL="647700" rtl="0" algn="l">
              <a:lnSpc>
                <a:spcPct val="115000"/>
              </a:lnSpc>
              <a:spcBef>
                <a:spcPts val="0"/>
              </a:spcBef>
              <a:spcAft>
                <a:spcPts val="0"/>
              </a:spcAft>
              <a:buClr>
                <a:srgbClr val="4D4D4D"/>
              </a:buClr>
              <a:buSzPts val="1050"/>
              <a:buFont typeface="Roboto"/>
              <a:buChar char="●"/>
            </a:pPr>
            <a:r>
              <a:rPr b="1" i="1" lang="en" sz="1050">
                <a:solidFill>
                  <a:srgbClr val="4D4D4D"/>
                </a:solidFill>
                <a:highlight>
                  <a:srgbClr val="FFFFFF"/>
                </a:highlight>
                <a:latin typeface="Roboto"/>
                <a:ea typeface="Roboto"/>
                <a:cs typeface="Roboto"/>
                <a:sym typeface="Roboto"/>
              </a:rPr>
              <a:t>Private label: </a:t>
            </a:r>
            <a:r>
              <a:rPr i="1" lang="en" sz="1050">
                <a:solidFill>
                  <a:srgbClr val="4D4D4D"/>
                </a:solidFill>
                <a:highlight>
                  <a:srgbClr val="FFFFFF"/>
                </a:highlight>
                <a:latin typeface="Roboto"/>
                <a:ea typeface="Roboto"/>
                <a:cs typeface="Roboto"/>
                <a:sym typeface="Roboto"/>
              </a:rPr>
              <a:t>Includes store, gasoline, airline, medical, ACH debit cards, prepaid cards, etc.</a:t>
            </a:r>
            <a:endParaRPr i="1" sz="1050">
              <a:solidFill>
                <a:srgbClr val="4D4D4D"/>
              </a:solidFill>
              <a:highlight>
                <a:srgbClr val="FFFFFF"/>
              </a:highlight>
              <a:latin typeface="Roboto"/>
              <a:ea typeface="Roboto"/>
              <a:cs typeface="Roboto"/>
              <a:sym typeface="Roboto"/>
            </a:endParaRPr>
          </a:p>
          <a:p>
            <a:pPr indent="0" lvl="0" marL="0" rtl="0" algn="l">
              <a:lnSpc>
                <a:spcPct val="115000"/>
              </a:lnSpc>
              <a:spcBef>
                <a:spcPts val="2200"/>
              </a:spcBef>
              <a:spcAft>
                <a:spcPts val="0"/>
              </a:spcAft>
              <a:buNone/>
            </a:pPr>
            <a:r>
              <a:rPr lang="en" sz="1050">
                <a:solidFill>
                  <a:srgbClr val="4D4D4D"/>
                </a:solidFill>
                <a:highlight>
                  <a:srgbClr val="FFFFFF"/>
                </a:highlight>
                <a:latin typeface="Roboto"/>
                <a:ea typeface="Roboto"/>
                <a:cs typeface="Roboto"/>
                <a:sym typeface="Roboto"/>
              </a:rPr>
              <a:t>According to the Nilson Report, </a:t>
            </a:r>
            <a:endParaRPr sz="1050">
              <a:solidFill>
                <a:srgbClr val="4D4D4D"/>
              </a:solidFill>
              <a:highlight>
                <a:srgbClr val="FFFFFF"/>
              </a:highlight>
              <a:latin typeface="Roboto"/>
              <a:ea typeface="Roboto"/>
              <a:cs typeface="Roboto"/>
              <a:sym typeface="Roboto"/>
            </a:endParaRPr>
          </a:p>
          <a:p>
            <a:pPr indent="-295275" lvl="0" marL="457200" rtl="0" algn="l">
              <a:lnSpc>
                <a:spcPct val="115000"/>
              </a:lnSpc>
              <a:spcBef>
                <a:spcPts val="2200"/>
              </a:spcBef>
              <a:spcAft>
                <a:spcPts val="0"/>
              </a:spcAft>
              <a:buClr>
                <a:srgbClr val="4D4D4D"/>
              </a:buClr>
              <a:buSzPts val="1050"/>
              <a:buFont typeface="Roboto"/>
              <a:buAutoNum type="arabicPeriod"/>
            </a:pPr>
            <a:r>
              <a:rPr lang="en" sz="1050">
                <a:solidFill>
                  <a:srgbClr val="4D4D4D"/>
                </a:solidFill>
                <a:highlight>
                  <a:srgbClr val="FFFFFF"/>
                </a:highlight>
                <a:latin typeface="Roboto"/>
                <a:ea typeface="Roboto"/>
                <a:cs typeface="Roboto"/>
                <a:sym typeface="Roboto"/>
              </a:rPr>
              <a:t>24.86 billion was lost to fraud out of total volume of transaction which is 33.73. This accounts for loss of 7.37 cents per 110$ is lost to fraud transaction.</a:t>
            </a:r>
            <a:endParaRPr sz="1050">
              <a:solidFill>
                <a:srgbClr val="4D4D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4D4D4D"/>
              </a:buClr>
              <a:buSzPts val="1050"/>
              <a:buFont typeface="Roboto"/>
              <a:buAutoNum type="arabicPeriod"/>
            </a:pPr>
            <a:r>
              <a:rPr lang="en" sz="1050">
                <a:solidFill>
                  <a:srgbClr val="4D4D4D"/>
                </a:solidFill>
                <a:highlight>
                  <a:srgbClr val="FFFFFF"/>
                </a:highlight>
                <a:latin typeface="Roboto"/>
                <a:ea typeface="Roboto"/>
                <a:cs typeface="Roboto"/>
                <a:sym typeface="Roboto"/>
              </a:rPr>
              <a:t>Similarly out of a total volume of transaction carried out by ATM of volume 1.95 trillion. 1.58 billion was lost to fraud. This accounts to loss of 8.13 cent out of every 100$.</a:t>
            </a:r>
            <a:endParaRPr sz="1050">
              <a:solidFill>
                <a:srgbClr val="4D4D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4D4D4D"/>
              </a:buClr>
              <a:buSzPts val="1050"/>
              <a:buFont typeface="Roboto"/>
              <a:buAutoNum type="arabicPeriod"/>
            </a:pPr>
            <a:r>
              <a:rPr lang="en" sz="1050">
                <a:solidFill>
                  <a:srgbClr val="4D4D4D"/>
                </a:solidFill>
                <a:highlight>
                  <a:srgbClr val="FFFFFF"/>
                </a:highlight>
                <a:latin typeface="Roboto"/>
                <a:ea typeface="Roboto"/>
                <a:cs typeface="Roboto"/>
                <a:sym typeface="Roboto"/>
              </a:rPr>
              <a:t>Out of 4 trillion transaction carried out by domestic players, 0.81 billion is lost to fraud. This accounts for 2.01 cent loss for every 100 dollar</a:t>
            </a:r>
            <a:endParaRPr sz="1050">
              <a:solidFill>
                <a:srgbClr val="4D4D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4D4D4D"/>
              </a:buClr>
              <a:buSzPts val="1050"/>
              <a:buFont typeface="Roboto"/>
              <a:buAutoNum type="arabicPeriod"/>
            </a:pPr>
            <a:r>
              <a:rPr lang="en" sz="1050">
                <a:solidFill>
                  <a:srgbClr val="4D4D4D"/>
                </a:solidFill>
                <a:highlight>
                  <a:srgbClr val="FFFFFF"/>
                </a:highlight>
                <a:latin typeface="Roboto"/>
                <a:ea typeface="Roboto"/>
                <a:cs typeface="Roboto"/>
                <a:sym typeface="Roboto"/>
              </a:rPr>
              <a:t>Similarly out of total 0.9 trillion transaction carried out by private players, 0.6 billion is lost to fraudsters. This accounts for loss of 6.68 cents for every 100$. </a:t>
            </a:r>
            <a:endParaRPr sz="1050">
              <a:solidFill>
                <a:srgbClr val="4D4D4D"/>
              </a:solidFill>
              <a:highlight>
                <a:srgbClr val="FFFFFF"/>
              </a:highlight>
              <a:latin typeface="Roboto"/>
              <a:ea typeface="Roboto"/>
              <a:cs typeface="Roboto"/>
              <a:sym typeface="Roboto"/>
            </a:endParaRPr>
          </a:p>
          <a:p>
            <a:pPr indent="0" lvl="0" marL="0" rtl="0" algn="l">
              <a:spcBef>
                <a:spcPts val="2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5cbc82c863_0_9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5cbc82c863_0_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Payment fraud losses are expected to exceed $40 billion by 2027</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5cbc82c863_0_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5cbc82c863_0_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stats for the point mentioned in slide6. In 2011 9.84 billion is lost to fraud transactions. This is projected to become 40 billion by 2027. In 2022 6.43 cent out of 100 $ is lost to fraud. As companies are increasingly investing in fraud detection techniques, so this number will decrease by 2027. But at the same time as more transactions will happen online, so the risk of fraud will increase and so we will loose around 40 billion by 2027.</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5cbc82c863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5cbc82c863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Fraud detection techniques have become an integral part of all modern financial systems. These techniques protect them from chargebacks, government fees and reputational damage. These techniques filters out majority of fraudulent transactions.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5cbc82c863_0_1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5cbc82c863_0_1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a:t>By instantiating fraud prevention techniques, companies have reduced a huge amount of operational cost. Like they have reduced their fraud attack response expense by 42% and expense on their remedial measures have reduced by 17%. Remedial measures may include legal cost, market share and others.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_1">
  <p:cSld name="SECTION_HEADER_1">
    <p:spTree>
      <p:nvGrpSpPr>
        <p:cNvPr id="82" name="Shape 82"/>
        <p:cNvGrpSpPr/>
        <p:nvPr/>
      </p:nvGrpSpPr>
      <p:grpSpPr>
        <a:xfrm>
          <a:off x="0" y="0"/>
          <a:ext cx="0" cy="0"/>
          <a:chOff x="0" y="0"/>
          <a:chExt cx="0" cy="0"/>
        </a:xfrm>
      </p:grpSpPr>
      <p:sp>
        <p:nvSpPr>
          <p:cNvPr id="83" name="Google Shape;83;p1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4" name="Google Shape;84;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24.xml"/><Relationship Id="rId10" Type="http://schemas.openxmlformats.org/officeDocument/2006/relationships/slide" Target="/ppt/slides/slide23.xml"/><Relationship Id="rId13" Type="http://schemas.openxmlformats.org/officeDocument/2006/relationships/slide" Target="/ppt/slides/slide26.xml"/><Relationship Id="rId12" Type="http://schemas.openxmlformats.org/officeDocument/2006/relationships/slide" Target="/ppt/slides/slide25.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9" Type="http://schemas.openxmlformats.org/officeDocument/2006/relationships/slide" Target="/ppt/slides/slide18.xml"/><Relationship Id="rId14" Type="http://schemas.openxmlformats.org/officeDocument/2006/relationships/slide" Target="/ppt/slides/slide29.xml"/><Relationship Id="rId5" Type="http://schemas.openxmlformats.org/officeDocument/2006/relationships/slide" Target="/ppt/slides/slide8.xml"/><Relationship Id="rId6" Type="http://schemas.openxmlformats.org/officeDocument/2006/relationships/slide" Target="/ppt/slides/slide11.xml"/><Relationship Id="rId7" Type="http://schemas.openxmlformats.org/officeDocument/2006/relationships/slide" Target="/ppt/slides/slide11.xml"/><Relationship Id="rId8" Type="http://schemas.openxmlformats.org/officeDocument/2006/relationships/slide" Target="/ppt/slides/slide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8" name="Shape 88"/>
        <p:cNvGrpSpPr/>
        <p:nvPr/>
      </p:nvGrpSpPr>
      <p:grpSpPr>
        <a:xfrm>
          <a:off x="0" y="0"/>
          <a:ext cx="0" cy="0"/>
          <a:chOff x="0" y="0"/>
          <a:chExt cx="0" cy="0"/>
        </a:xfrm>
      </p:grpSpPr>
      <p:sp>
        <p:nvSpPr>
          <p:cNvPr id="89" name="Google Shape;89;p14"/>
          <p:cNvSpPr txBox="1"/>
          <p:nvPr>
            <p:ph type="ctrTitle"/>
          </p:nvPr>
        </p:nvSpPr>
        <p:spPr>
          <a:xfrm>
            <a:off x="200550" y="1875275"/>
            <a:ext cx="8943300" cy="2356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38761D"/>
                </a:solidFill>
              </a:rPr>
              <a:t>Use of Machine Learning for Financial Fraud Detection</a:t>
            </a:r>
            <a:endParaRPr b="1">
              <a:solidFill>
                <a:srgbClr val="38761D"/>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are Global Banks dealing with Fraud?</a:t>
            </a:r>
            <a:endParaRPr/>
          </a:p>
        </p:txBody>
      </p:sp>
      <p:sp>
        <p:nvSpPr>
          <p:cNvPr id="143" name="Google Shape;143;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20000"/>
          </a:bodyPr>
          <a:lstStyle/>
          <a:p>
            <a:pPr indent="-336550" lvl="0" marL="457200" rtl="0" algn="l">
              <a:spcBef>
                <a:spcPts val="0"/>
              </a:spcBef>
              <a:spcAft>
                <a:spcPts val="0"/>
              </a:spcAft>
              <a:buSzPts val="1700"/>
              <a:buChar char="●"/>
            </a:pPr>
            <a:r>
              <a:rPr lang="en" sz="1700"/>
              <a:t>70% of them are transaction monitoring the risk scores in real time</a:t>
            </a:r>
            <a:endParaRPr sz="1700"/>
          </a:p>
          <a:p>
            <a:pPr indent="-336550" lvl="0" marL="457200" rtl="0" algn="l">
              <a:spcBef>
                <a:spcPts val="0"/>
              </a:spcBef>
              <a:spcAft>
                <a:spcPts val="0"/>
              </a:spcAft>
              <a:buSzPts val="1700"/>
              <a:buChar char="●"/>
            </a:pPr>
            <a:r>
              <a:rPr lang="en" sz="1700"/>
              <a:t>67% are using physical biometrics (voice, fingerprint, or facial recognition)</a:t>
            </a:r>
            <a:endParaRPr sz="1700"/>
          </a:p>
          <a:p>
            <a:pPr indent="-336550" lvl="0" marL="457200" rtl="0" algn="l">
              <a:spcBef>
                <a:spcPts val="0"/>
              </a:spcBef>
              <a:spcAft>
                <a:spcPts val="0"/>
              </a:spcAft>
              <a:buSzPts val="1700"/>
              <a:buChar char="●"/>
            </a:pPr>
            <a:r>
              <a:rPr lang="en" sz="1700"/>
              <a:t>63% are using rules and </a:t>
            </a:r>
            <a:r>
              <a:rPr lang="en" sz="1700">
                <a:solidFill>
                  <a:schemeClr val="dk2"/>
                </a:solidFill>
              </a:rPr>
              <a:t>machine learning</a:t>
            </a:r>
            <a:r>
              <a:rPr lang="en" sz="1700"/>
              <a:t> for transaction monitoring</a:t>
            </a:r>
            <a:endParaRPr sz="1700"/>
          </a:p>
          <a:p>
            <a:pPr indent="-336550" lvl="0" marL="457200" rtl="0" algn="l">
              <a:spcBef>
                <a:spcPts val="0"/>
              </a:spcBef>
              <a:spcAft>
                <a:spcPts val="0"/>
              </a:spcAft>
              <a:buSzPts val="1700"/>
              <a:buChar char="●"/>
            </a:pPr>
            <a:r>
              <a:rPr lang="en" sz="1700"/>
              <a:t>33% are using behavioural biometrics (studying patterns in human behaviour)</a:t>
            </a:r>
            <a:endParaRPr sz="1700"/>
          </a:p>
          <a:p>
            <a:pPr indent="0" lvl="0" marL="0" rtl="0" algn="l">
              <a:spcBef>
                <a:spcPts val="1200"/>
              </a:spcBef>
              <a:spcAft>
                <a:spcPts val="0"/>
              </a:spcAft>
              <a:buNone/>
            </a:pPr>
            <a:r>
              <a:t/>
            </a:r>
            <a:endParaRPr sz="1700"/>
          </a:p>
          <a:p>
            <a:pPr indent="0" lvl="0" marL="0" rtl="0" algn="l">
              <a:spcBef>
                <a:spcPts val="1200"/>
              </a:spcBef>
              <a:spcAft>
                <a:spcPts val="1200"/>
              </a:spcAft>
              <a:buNone/>
            </a:pPr>
            <a:r>
              <a:rPr lang="en" sz="1200"/>
              <a:t>Credits - KPMG Global Banking Fraud Survey 2019</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xEl>
                                              <p:pRg end="0" st="0"/>
                                            </p:txEl>
                                          </p:spTgt>
                                        </p:tgtEl>
                                        <p:attrNameLst>
                                          <p:attrName>style.visibility</p:attrName>
                                        </p:attrNameLst>
                                      </p:cBhvr>
                                      <p:to>
                                        <p:strVal val="visible"/>
                                      </p:to>
                                    </p:set>
                                    <p:animEffect filter="fade" transition="in">
                                      <p:cBhvr>
                                        <p:cTn dur="1000"/>
                                        <p:tgtEl>
                                          <p:spTgt spid="14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xEl>
                                              <p:pRg end="1" st="1"/>
                                            </p:txEl>
                                          </p:spTgt>
                                        </p:tgtEl>
                                        <p:attrNameLst>
                                          <p:attrName>style.visibility</p:attrName>
                                        </p:attrNameLst>
                                      </p:cBhvr>
                                      <p:to>
                                        <p:strVal val="visible"/>
                                      </p:to>
                                    </p:set>
                                    <p:animEffect filter="fade" transition="in">
                                      <p:cBhvr>
                                        <p:cTn dur="1000"/>
                                        <p:tgtEl>
                                          <p:spTgt spid="14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xEl>
                                              <p:pRg end="2" st="2"/>
                                            </p:txEl>
                                          </p:spTgt>
                                        </p:tgtEl>
                                        <p:attrNameLst>
                                          <p:attrName>style.visibility</p:attrName>
                                        </p:attrNameLst>
                                      </p:cBhvr>
                                      <p:to>
                                        <p:strVal val="visible"/>
                                      </p:to>
                                    </p:set>
                                    <p:animEffect filter="fade" transition="in">
                                      <p:cBhvr>
                                        <p:cTn dur="1000"/>
                                        <p:tgtEl>
                                          <p:spTgt spid="14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xEl>
                                              <p:pRg end="3" st="3"/>
                                            </p:txEl>
                                          </p:spTgt>
                                        </p:tgtEl>
                                        <p:attrNameLst>
                                          <p:attrName>style.visibility</p:attrName>
                                        </p:attrNameLst>
                                      </p:cBhvr>
                                      <p:to>
                                        <p:strVal val="visible"/>
                                      </p:to>
                                    </p:set>
                                    <p:animEffect filter="fade" transition="in">
                                      <p:cBhvr>
                                        <p:cTn dur="1000"/>
                                        <p:tgtEl>
                                          <p:spTgt spid="14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xEl>
                                              <p:pRg end="4" st="4"/>
                                            </p:txEl>
                                          </p:spTgt>
                                        </p:tgtEl>
                                        <p:attrNameLst>
                                          <p:attrName>style.visibility</p:attrName>
                                        </p:attrNameLst>
                                      </p:cBhvr>
                                      <p:to>
                                        <p:strVal val="visible"/>
                                      </p:to>
                                    </p:set>
                                    <p:animEffect filter="fade" transition="in">
                                      <p:cBhvr>
                                        <p:cTn dur="1000"/>
                                        <p:tgtEl>
                                          <p:spTgt spid="14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xEl>
                                              <p:pRg end="5" st="5"/>
                                            </p:txEl>
                                          </p:spTgt>
                                        </p:tgtEl>
                                        <p:attrNameLst>
                                          <p:attrName>style.visibility</p:attrName>
                                        </p:attrNameLst>
                                      </p:cBhvr>
                                      <p:to>
                                        <p:strVal val="visible"/>
                                      </p:to>
                                    </p:set>
                                    <p:animEffect filter="fade" transition="in">
                                      <p:cBhvr>
                                        <p:cTn dur="1000"/>
                                        <p:tgtEl>
                                          <p:spTgt spid="14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4"/>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Cases</a:t>
            </a:r>
            <a:endParaRPr/>
          </a:p>
        </p:txBody>
      </p:sp>
      <p:pic>
        <p:nvPicPr>
          <p:cNvPr id="149" name="Google Shape;149;p24"/>
          <p:cNvPicPr preferRelativeResize="0"/>
          <p:nvPr/>
        </p:nvPicPr>
        <p:blipFill>
          <a:blip r:embed="rId3">
            <a:alphaModFix/>
          </a:blip>
          <a:stretch>
            <a:fillRect/>
          </a:stretch>
        </p:blipFill>
        <p:spPr>
          <a:xfrm>
            <a:off x="729450" y="1853850"/>
            <a:ext cx="7688400" cy="2984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Email Phishing:-</a:t>
            </a:r>
            <a:endParaRPr/>
          </a:p>
          <a:p>
            <a:pPr indent="-457200" lvl="0" marL="457200" rtl="0" algn="l">
              <a:spcBef>
                <a:spcPts val="0"/>
              </a:spcBef>
              <a:spcAft>
                <a:spcPts val="0"/>
              </a:spcAft>
              <a:buSzPts val="3600"/>
              <a:buChar char="●"/>
            </a:pPr>
            <a:r>
              <a:rPr lang="en"/>
              <a:t>Use automated methods to detect phishing using Machine Learning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0" st="0"/>
                                            </p:txEl>
                                          </p:spTgt>
                                        </p:tgtEl>
                                        <p:attrNameLst>
                                          <p:attrName>style.visibility</p:attrName>
                                        </p:attrNameLst>
                                      </p:cBhvr>
                                      <p:to>
                                        <p:strVal val="visible"/>
                                      </p:to>
                                    </p:set>
                                    <p:animEffect filter="fade" transition="in">
                                      <p:cBhvr>
                                        <p:cTn dur="1000"/>
                                        <p:tgtEl>
                                          <p:spTgt spid="1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1" st="1"/>
                                            </p:txEl>
                                          </p:spTgt>
                                        </p:tgtEl>
                                        <p:attrNameLst>
                                          <p:attrName>style.visibility</p:attrName>
                                        </p:attrNameLst>
                                      </p:cBhvr>
                                      <p:to>
                                        <p:strVal val="visible"/>
                                      </p:to>
                                    </p:set>
                                    <p:animEffect filter="fade" transition="in">
                                      <p:cBhvr>
                                        <p:cTn dur="1000"/>
                                        <p:tgtEl>
                                          <p:spTgt spid="154">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729450" y="1322450"/>
            <a:ext cx="7688400" cy="1518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Credit Card Fraud:-</a:t>
            </a:r>
            <a:endParaRPr/>
          </a:p>
          <a:p>
            <a:pPr indent="-434340" lvl="0" marL="457200" rtl="0" algn="l">
              <a:spcBef>
                <a:spcPts val="0"/>
              </a:spcBef>
              <a:spcAft>
                <a:spcPts val="0"/>
              </a:spcAft>
              <a:buSzPct val="100000"/>
              <a:buChar char="●"/>
            </a:pPr>
            <a:r>
              <a:rPr lang="en"/>
              <a:t>ML helps identify which actions are authentic and which ones are illegal</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xEl>
                                              <p:pRg end="0" st="0"/>
                                            </p:txEl>
                                          </p:spTgt>
                                        </p:tgtEl>
                                        <p:attrNameLst>
                                          <p:attrName>style.visibility</p:attrName>
                                        </p:attrNameLst>
                                      </p:cBhvr>
                                      <p:to>
                                        <p:strVal val="visible"/>
                                      </p:to>
                                    </p:set>
                                    <p:animEffect filter="fade" transition="in">
                                      <p:cBhvr>
                                        <p:cTn dur="1000"/>
                                        <p:tgtEl>
                                          <p:spTgt spid="1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xEl>
                                              <p:pRg end="1" st="1"/>
                                            </p:txEl>
                                          </p:spTgt>
                                        </p:tgtEl>
                                        <p:attrNameLst>
                                          <p:attrName>style.visibility</p:attrName>
                                        </p:attrNameLst>
                                      </p:cBhvr>
                                      <p:to>
                                        <p:strVal val="visible"/>
                                      </p:to>
                                    </p:set>
                                    <p:animEffect filter="fade" transition="in">
                                      <p:cBhvr>
                                        <p:cTn dur="1000"/>
                                        <p:tgtEl>
                                          <p:spTgt spid="15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729450" y="864300"/>
            <a:ext cx="7021200" cy="29850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Mobile Fraud:-</a:t>
            </a:r>
            <a:endParaRPr/>
          </a:p>
          <a:p>
            <a:pPr indent="-434340" lvl="0" marL="457200" rtl="0" algn="l">
              <a:spcBef>
                <a:spcPts val="0"/>
              </a:spcBef>
              <a:spcAft>
                <a:spcPts val="0"/>
              </a:spcAft>
              <a:buSzPct val="100000"/>
              <a:buChar char="●"/>
            </a:pPr>
            <a:r>
              <a:rPr lang="en"/>
              <a:t>Machine Learning helps detect abnormal activities for each user, thus minimizing mobile fraud risks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xEl>
                                              <p:pRg end="0" st="0"/>
                                            </p:txEl>
                                          </p:spTgt>
                                        </p:tgtEl>
                                        <p:attrNameLst>
                                          <p:attrName>style.visibility</p:attrName>
                                        </p:attrNameLst>
                                      </p:cBhvr>
                                      <p:to>
                                        <p:strVal val="visible"/>
                                      </p:to>
                                    </p:set>
                                    <p:animEffect filter="fade" transition="in">
                                      <p:cBhvr>
                                        <p:cTn dur="1000"/>
                                        <p:tgtEl>
                                          <p:spTgt spid="16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xEl>
                                              <p:pRg end="1" st="1"/>
                                            </p:txEl>
                                          </p:spTgt>
                                        </p:tgtEl>
                                        <p:attrNameLst>
                                          <p:attrName>style.visibility</p:attrName>
                                        </p:attrNameLst>
                                      </p:cBhvr>
                                      <p:to>
                                        <p:strVal val="visible"/>
                                      </p:to>
                                    </p:set>
                                    <p:animEffect filter="fade" transition="in">
                                      <p:cBhvr>
                                        <p:cTn dur="1000"/>
                                        <p:tgtEl>
                                          <p:spTgt spid="164">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ph type="title"/>
          </p:nvPr>
        </p:nvSpPr>
        <p:spPr>
          <a:xfrm>
            <a:off x="729450" y="1322450"/>
            <a:ext cx="7688400" cy="1518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Identity Theft:-</a:t>
            </a:r>
            <a:endParaRPr/>
          </a:p>
          <a:p>
            <a:pPr indent="-434340" lvl="0" marL="457200" rtl="0" algn="l">
              <a:spcBef>
                <a:spcPts val="0"/>
              </a:spcBef>
              <a:spcAft>
                <a:spcPts val="0"/>
              </a:spcAft>
              <a:buSzPct val="100000"/>
              <a:buChar char="●"/>
            </a:pPr>
            <a:r>
              <a:rPr lang="en"/>
              <a:t>ML helps examine identity documents in real-time to ensure all fraud cases are detected by enabling methods like Face Recognition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xEl>
                                              <p:pRg end="0" st="0"/>
                                            </p:txEl>
                                          </p:spTgt>
                                        </p:tgtEl>
                                        <p:attrNameLst>
                                          <p:attrName>style.visibility</p:attrName>
                                        </p:attrNameLst>
                                      </p:cBhvr>
                                      <p:to>
                                        <p:strVal val="visible"/>
                                      </p:to>
                                    </p:set>
                                    <p:animEffect filter="fade" transition="in">
                                      <p:cBhvr>
                                        <p:cTn dur="1000"/>
                                        <p:tgtEl>
                                          <p:spTgt spid="1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xEl>
                                              <p:pRg end="1" st="1"/>
                                            </p:txEl>
                                          </p:spTgt>
                                        </p:tgtEl>
                                        <p:attrNameLst>
                                          <p:attrName>style.visibility</p:attrName>
                                        </p:attrNameLst>
                                      </p:cBhvr>
                                      <p:to>
                                        <p:strVal val="visible"/>
                                      </p:to>
                                    </p:set>
                                    <p:animEffect filter="fade" transition="in">
                                      <p:cBhvr>
                                        <p:cTn dur="1000"/>
                                        <p:tgtEl>
                                          <p:spTgt spid="16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9"/>
          <p:cNvSpPr txBox="1"/>
          <p:nvPr>
            <p:ph type="title"/>
          </p:nvPr>
        </p:nvSpPr>
        <p:spPr>
          <a:xfrm>
            <a:off x="729450" y="864300"/>
            <a:ext cx="7021200" cy="29850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Insurance Fraud:-</a:t>
            </a:r>
            <a:endParaRPr/>
          </a:p>
          <a:p>
            <a:pPr indent="-434340" lvl="0" marL="457200" rtl="0" algn="l">
              <a:spcBef>
                <a:spcPts val="0"/>
              </a:spcBef>
              <a:spcAft>
                <a:spcPts val="0"/>
              </a:spcAft>
              <a:buSzPct val="100000"/>
              <a:buChar char="●"/>
            </a:pPr>
            <a:r>
              <a:rPr lang="en"/>
              <a:t>ML uses superior pattern recognition </a:t>
            </a:r>
            <a:r>
              <a:rPr lang="en"/>
              <a:t>capabilities</a:t>
            </a:r>
            <a:r>
              <a:rPr lang="en"/>
              <a:t> helps resolve </a:t>
            </a:r>
            <a:r>
              <a:rPr lang="en"/>
              <a:t>insurance</a:t>
            </a:r>
            <a:r>
              <a:rPr lang="en"/>
              <a:t> claims with utmost accuracy and find fake claims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0" st="0"/>
                                            </p:txEl>
                                          </p:spTgt>
                                        </p:tgtEl>
                                        <p:attrNameLst>
                                          <p:attrName>style.visibility</p:attrName>
                                        </p:attrNameLst>
                                      </p:cBhvr>
                                      <p:to>
                                        <p:strVal val="visible"/>
                                      </p:to>
                                    </p:set>
                                    <p:animEffect filter="fade" transition="in">
                                      <p:cBhvr>
                                        <p:cTn dur="1000"/>
                                        <p:tgtEl>
                                          <p:spTgt spid="17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1" st="1"/>
                                            </p:txEl>
                                          </p:spTgt>
                                        </p:tgtEl>
                                        <p:attrNameLst>
                                          <p:attrName>style.visibility</p:attrName>
                                        </p:attrNameLst>
                                      </p:cBhvr>
                                      <p:to>
                                        <p:strVal val="visible"/>
                                      </p:to>
                                    </p:set>
                                    <p:animEffect filter="fade" transition="in">
                                      <p:cBhvr>
                                        <p:cTn dur="1000"/>
                                        <p:tgtEl>
                                          <p:spTgt spid="174">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Financial Fraud Detection Machine Learning Model</a:t>
            </a:r>
            <a:endParaRPr/>
          </a:p>
        </p:txBody>
      </p:sp>
      <p:pic>
        <p:nvPicPr>
          <p:cNvPr id="180" name="Google Shape;180;p30"/>
          <p:cNvPicPr preferRelativeResize="0"/>
          <p:nvPr/>
        </p:nvPicPr>
        <p:blipFill>
          <a:blip r:embed="rId3">
            <a:alphaModFix/>
          </a:blip>
          <a:stretch>
            <a:fillRect/>
          </a:stretch>
        </p:blipFill>
        <p:spPr>
          <a:xfrm>
            <a:off x="729450" y="1853850"/>
            <a:ext cx="7281721" cy="2984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Description of Data</a:t>
            </a:r>
            <a:endParaRPr/>
          </a:p>
          <a:p>
            <a:pPr indent="0" lvl="0" marL="0" rtl="0" algn="l">
              <a:spcBef>
                <a:spcPts val="0"/>
              </a:spcBef>
              <a:spcAft>
                <a:spcPts val="0"/>
              </a:spcAft>
              <a:buNone/>
            </a:pPr>
            <a:r>
              <a:t/>
            </a:r>
            <a:endParaRPr/>
          </a:p>
        </p:txBody>
      </p:sp>
      <p:sp>
        <p:nvSpPr>
          <p:cNvPr id="186" name="Google Shape;186;p3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Synthetic Dataset generated by PaySim mobile money simulator</a:t>
            </a:r>
            <a:endParaRPr/>
          </a:p>
          <a:p>
            <a:pPr indent="-311150" lvl="0" marL="457200" rtl="0" algn="l">
              <a:spcBef>
                <a:spcPts val="0"/>
              </a:spcBef>
              <a:spcAft>
                <a:spcPts val="0"/>
              </a:spcAft>
              <a:buSzPts val="1300"/>
              <a:buChar char="●"/>
            </a:pPr>
            <a:r>
              <a:rPr lang="en"/>
              <a:t>Shape of data - 6362620 rows, 11 columns ( 3 categorical + 8 Numerical)</a:t>
            </a:r>
            <a:endParaRPr/>
          </a:p>
          <a:p>
            <a:pPr indent="0" lvl="0" marL="457200" rtl="0" algn="l">
              <a:spcBef>
                <a:spcPts val="1200"/>
              </a:spcBef>
              <a:spcAft>
                <a:spcPts val="1200"/>
              </a:spcAft>
              <a:buNone/>
            </a:pPr>
            <a:r>
              <a:t/>
            </a:r>
            <a:endParaRPr/>
          </a:p>
        </p:txBody>
      </p:sp>
      <p:pic>
        <p:nvPicPr>
          <p:cNvPr id="187" name="Google Shape;187;p31"/>
          <p:cNvPicPr preferRelativeResize="0"/>
          <p:nvPr/>
        </p:nvPicPr>
        <p:blipFill>
          <a:blip r:embed="rId3">
            <a:alphaModFix/>
          </a:blip>
          <a:stretch>
            <a:fillRect/>
          </a:stretch>
        </p:blipFill>
        <p:spPr>
          <a:xfrm>
            <a:off x="879200" y="2775900"/>
            <a:ext cx="7389199" cy="1337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0" st="0"/>
                                            </p:txEl>
                                          </p:spTgt>
                                        </p:tgtEl>
                                        <p:attrNameLst>
                                          <p:attrName>style.visibility</p:attrName>
                                        </p:attrNameLst>
                                      </p:cBhvr>
                                      <p:to>
                                        <p:strVal val="visible"/>
                                      </p:to>
                                    </p:set>
                                    <p:animEffect filter="fade" transition="in">
                                      <p:cBhvr>
                                        <p:cTn dur="1000"/>
                                        <p:tgtEl>
                                          <p:spTgt spid="1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1" st="1"/>
                                            </p:txEl>
                                          </p:spTgt>
                                        </p:tgtEl>
                                        <p:attrNameLst>
                                          <p:attrName>style.visibility</p:attrName>
                                        </p:attrNameLst>
                                      </p:cBhvr>
                                      <p:to>
                                        <p:strVal val="visible"/>
                                      </p:to>
                                    </p:set>
                                    <p:animEffect filter="fade" transition="in">
                                      <p:cBhvr>
                                        <p:cTn dur="1000"/>
                                        <p:tgtEl>
                                          <p:spTgt spid="1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2" st="2"/>
                                            </p:txEl>
                                          </p:spTgt>
                                        </p:tgtEl>
                                        <p:attrNameLst>
                                          <p:attrName>style.visibility</p:attrName>
                                        </p:attrNameLst>
                                      </p:cBhvr>
                                      <p:to>
                                        <p:strVal val="visible"/>
                                      </p:to>
                                    </p:set>
                                    <p:animEffect filter="fade" transition="in">
                                      <p:cBhvr>
                                        <p:cTn dur="1000"/>
                                        <p:tgtEl>
                                          <p:spTgt spid="18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graphicFrame>
        <p:nvGraphicFramePr>
          <p:cNvPr id="192" name="Google Shape;192;p32"/>
          <p:cNvGraphicFramePr/>
          <p:nvPr/>
        </p:nvGraphicFramePr>
        <p:xfrm>
          <a:off x="799625" y="361975"/>
          <a:ext cx="3000000" cy="3000000"/>
        </p:xfrm>
        <a:graphic>
          <a:graphicData uri="http://schemas.openxmlformats.org/drawingml/2006/table">
            <a:tbl>
              <a:tblPr>
                <a:noFill/>
                <a:tableStyleId>{7694A407-F236-4BD2-AD1C-971B8633D74E}</a:tableStyleId>
              </a:tblPr>
              <a:tblGrid>
                <a:gridCol w="658100"/>
                <a:gridCol w="658100"/>
                <a:gridCol w="658100"/>
                <a:gridCol w="658100"/>
                <a:gridCol w="658100"/>
                <a:gridCol w="658100"/>
                <a:gridCol w="658100"/>
                <a:gridCol w="658100"/>
                <a:gridCol w="658100"/>
                <a:gridCol w="658100"/>
                <a:gridCol w="658100"/>
              </a:tblGrid>
              <a:tr h="381000">
                <a:tc>
                  <a:txBody>
                    <a:bodyPr/>
                    <a:lstStyle/>
                    <a:p>
                      <a:pPr indent="0" lvl="0" marL="0" rtl="0" algn="l">
                        <a:spcBef>
                          <a:spcPts val="0"/>
                        </a:spcBef>
                        <a:spcAft>
                          <a:spcPts val="0"/>
                        </a:spcAft>
                        <a:buNone/>
                      </a:pPr>
                      <a:r>
                        <a:rPr b="1" lang="en"/>
                        <a:t>step</a:t>
                      </a:r>
                      <a:endParaRPr b="1"/>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type</a:t>
                      </a:r>
                      <a:endParaRPr b="1"/>
                    </a:p>
                    <a:p>
                      <a:pPr indent="0" lvl="0" marL="0" rtl="0" algn="l">
                        <a:spcBef>
                          <a:spcPts val="0"/>
                        </a:spcBef>
                        <a:spcAft>
                          <a:spcPts val="0"/>
                        </a:spcAft>
                        <a:buNone/>
                      </a:pPr>
                      <a:r>
                        <a:t/>
                      </a:r>
                      <a:endParaRPr>
                        <a:highlight>
                          <a:schemeClr val="accent3"/>
                        </a:highlight>
                      </a:endParaRPr>
                    </a:p>
                  </a:txBody>
                  <a:tcPr marT="91425" marB="91425" marR="91425" marL="91425"/>
                </a:tc>
                <a:tc>
                  <a:txBody>
                    <a:bodyPr/>
                    <a:lstStyle/>
                    <a:p>
                      <a:pPr indent="0" lvl="0" marL="0" rtl="0" algn="l">
                        <a:spcBef>
                          <a:spcPts val="0"/>
                        </a:spcBef>
                        <a:spcAft>
                          <a:spcPts val="0"/>
                        </a:spcAft>
                        <a:buNone/>
                      </a:pPr>
                      <a:r>
                        <a:rPr b="1" lang="en"/>
                        <a:t>amount</a:t>
                      </a:r>
                      <a:endParaRPr b="1"/>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orig_cus_name</a:t>
                      </a:r>
                      <a:endParaRPr b="1"/>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old_balance_orig_cus</a:t>
                      </a:r>
                      <a:endParaRPr b="1"/>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new_balance_orig_cus</a:t>
                      </a:r>
                      <a:endParaRPr b="1"/>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rec_cus_name</a:t>
                      </a:r>
                      <a:endParaRPr b="1"/>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old_balance_rec_cus</a:t>
                      </a:r>
                      <a:endParaRPr b="1"/>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new_balance_rec_cus</a:t>
                      </a:r>
                      <a:endParaRPr b="1"/>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is_fraud</a:t>
                      </a:r>
                      <a:endParaRPr b="1"/>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is_flagged_fraud</a:t>
                      </a:r>
                      <a:endParaRPr b="1"/>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Maps a unit of time in real world</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Type of transaction</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Amount of transaction</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Name of original customer</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Balance of customer before transaction</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Balance of customer after transaction</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Name of receiving customer</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Balance of receiving customer before transaction</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Balance of receiving customer after receiving transaction</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Target variable</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True, when more than 200,000 transferred in single transaction</a:t>
                      </a:r>
                      <a:endParaRPr/>
                    </a:p>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a:t>
            </a:r>
            <a:endParaRPr/>
          </a:p>
        </p:txBody>
      </p:sp>
      <p:sp>
        <p:nvSpPr>
          <p:cNvPr id="95" name="Google Shape;95;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u="sng">
                <a:solidFill>
                  <a:schemeClr val="hlink"/>
                </a:solidFill>
                <a:hlinkClick action="ppaction://hlinksldjump" r:id="rId3"/>
              </a:rPr>
              <a:t>Top Financial Frauds in World</a:t>
            </a:r>
            <a:endParaRPr/>
          </a:p>
          <a:p>
            <a:pPr indent="-311150" lvl="0" marL="457200" rtl="0" algn="l">
              <a:spcBef>
                <a:spcPts val="0"/>
              </a:spcBef>
              <a:spcAft>
                <a:spcPts val="0"/>
              </a:spcAft>
              <a:buSzPts val="1300"/>
              <a:buChar char="●"/>
            </a:pPr>
            <a:r>
              <a:rPr lang="en" u="sng">
                <a:solidFill>
                  <a:schemeClr val="hlink"/>
                </a:solidFill>
                <a:hlinkClick action="ppaction://hlinksldjump" r:id="rId4"/>
              </a:rPr>
              <a:t>Global Payment Fraud Statistics</a:t>
            </a:r>
            <a:endParaRPr/>
          </a:p>
          <a:p>
            <a:pPr indent="-311150" lvl="0" marL="457200" rtl="0" algn="l">
              <a:spcBef>
                <a:spcPts val="0"/>
              </a:spcBef>
              <a:spcAft>
                <a:spcPts val="0"/>
              </a:spcAft>
              <a:buSzPts val="1300"/>
              <a:buChar char="●"/>
            </a:pPr>
            <a:r>
              <a:rPr lang="en" u="sng">
                <a:solidFill>
                  <a:schemeClr val="hlink"/>
                </a:solidFill>
                <a:hlinkClick action="ppaction://hlinksldjump" r:id="rId5"/>
              </a:rPr>
              <a:t>Fraud Detection Techniques</a:t>
            </a:r>
            <a:endParaRPr/>
          </a:p>
          <a:p>
            <a:pPr indent="-311150" lvl="0" marL="457200" rtl="0" algn="l">
              <a:spcBef>
                <a:spcPts val="0"/>
              </a:spcBef>
              <a:spcAft>
                <a:spcPts val="0"/>
              </a:spcAft>
              <a:buSzPts val="1300"/>
              <a:buChar char="●"/>
            </a:pPr>
            <a:r>
              <a:rPr lang="en" u="sng">
                <a:solidFill>
                  <a:schemeClr val="hlink"/>
                </a:solidFill>
                <a:hlinkClick action="ppaction://hlinksldjump" r:id="rId6"/>
              </a:rPr>
              <a:t>Use Case</a:t>
            </a:r>
            <a:r>
              <a:rPr lang="en" u="sng">
                <a:solidFill>
                  <a:schemeClr val="hlink"/>
                </a:solidFill>
                <a:hlinkClick action="ppaction://hlinksldjump" r:id="rId7"/>
              </a:rPr>
              <a:t>s</a:t>
            </a:r>
            <a:endParaRPr/>
          </a:p>
          <a:p>
            <a:pPr indent="-311150" lvl="0" marL="457200" rtl="0" algn="l">
              <a:spcBef>
                <a:spcPts val="0"/>
              </a:spcBef>
              <a:spcAft>
                <a:spcPts val="0"/>
              </a:spcAft>
              <a:buSzPts val="1300"/>
              <a:buChar char="●"/>
            </a:pPr>
            <a:r>
              <a:rPr lang="en" u="sng">
                <a:solidFill>
                  <a:schemeClr val="hlink"/>
                </a:solidFill>
                <a:hlinkClick action="ppaction://hlinksldjump" r:id="rId8"/>
              </a:rPr>
              <a:t>ML Model</a:t>
            </a:r>
            <a:endParaRPr/>
          </a:p>
          <a:p>
            <a:pPr indent="-311150" lvl="0" marL="457200" rtl="0" algn="l">
              <a:spcBef>
                <a:spcPts val="0"/>
              </a:spcBef>
              <a:spcAft>
                <a:spcPts val="0"/>
              </a:spcAft>
              <a:buSzPts val="1300"/>
              <a:buAutoNum type="arabicPeriod"/>
            </a:pPr>
            <a:r>
              <a:rPr lang="en" u="sng">
                <a:solidFill>
                  <a:schemeClr val="hlink"/>
                </a:solidFill>
                <a:hlinkClick action="ppaction://hlinksldjump" r:id="rId9"/>
              </a:rPr>
              <a:t>Description of Data</a:t>
            </a:r>
            <a:endParaRPr/>
          </a:p>
          <a:p>
            <a:pPr indent="-311150" lvl="0" marL="457200" rtl="0" algn="l">
              <a:spcBef>
                <a:spcPts val="0"/>
              </a:spcBef>
              <a:spcAft>
                <a:spcPts val="0"/>
              </a:spcAft>
              <a:buSzPts val="1300"/>
              <a:buAutoNum type="arabicPeriod"/>
            </a:pPr>
            <a:r>
              <a:rPr lang="en" u="sng">
                <a:solidFill>
                  <a:schemeClr val="hlink"/>
                </a:solidFill>
                <a:hlinkClick action="ppaction://hlinksldjump" r:id="rId10"/>
              </a:rPr>
              <a:t>Data Preprocessing</a:t>
            </a:r>
            <a:endParaRPr/>
          </a:p>
          <a:p>
            <a:pPr indent="-311150" lvl="0" marL="457200" rtl="0" algn="l">
              <a:spcBef>
                <a:spcPts val="0"/>
              </a:spcBef>
              <a:spcAft>
                <a:spcPts val="0"/>
              </a:spcAft>
              <a:buSzPts val="1300"/>
              <a:buAutoNum type="arabicPeriod"/>
            </a:pPr>
            <a:r>
              <a:rPr lang="en" u="sng">
                <a:solidFill>
                  <a:schemeClr val="hlink"/>
                </a:solidFill>
                <a:hlinkClick action="ppaction://hlinksldjump" r:id="rId11"/>
              </a:rPr>
              <a:t>Feature Selection</a:t>
            </a:r>
            <a:endParaRPr/>
          </a:p>
          <a:p>
            <a:pPr indent="-311150" lvl="0" marL="457200" rtl="0" algn="l">
              <a:spcBef>
                <a:spcPts val="0"/>
              </a:spcBef>
              <a:spcAft>
                <a:spcPts val="0"/>
              </a:spcAft>
              <a:buSzPts val="1300"/>
              <a:buAutoNum type="arabicPeriod"/>
            </a:pPr>
            <a:r>
              <a:rPr lang="en" u="sng">
                <a:solidFill>
                  <a:schemeClr val="hlink"/>
                </a:solidFill>
                <a:hlinkClick action="ppaction://hlinksldjump" r:id="rId12"/>
              </a:rPr>
              <a:t>Model Building</a:t>
            </a:r>
            <a:endParaRPr/>
          </a:p>
          <a:p>
            <a:pPr indent="-311150" lvl="0" marL="457200" rtl="0" algn="l">
              <a:spcBef>
                <a:spcPts val="0"/>
              </a:spcBef>
              <a:spcAft>
                <a:spcPts val="0"/>
              </a:spcAft>
              <a:buSzPts val="1300"/>
              <a:buAutoNum type="arabicPeriod"/>
            </a:pPr>
            <a:r>
              <a:rPr lang="en" u="sng">
                <a:solidFill>
                  <a:schemeClr val="hlink"/>
                </a:solidFill>
                <a:hlinkClick action="ppaction://hlinksldjump" r:id="rId13"/>
              </a:rPr>
              <a:t>Evaluation Metric and Model Performance</a:t>
            </a:r>
            <a:endParaRPr/>
          </a:p>
          <a:p>
            <a:pPr indent="-311150" lvl="0" marL="457200" rtl="0" algn="l">
              <a:spcBef>
                <a:spcPts val="0"/>
              </a:spcBef>
              <a:spcAft>
                <a:spcPts val="0"/>
              </a:spcAft>
              <a:buSzPts val="1300"/>
              <a:buAutoNum type="arabicPeriod"/>
            </a:pPr>
            <a:r>
              <a:rPr lang="en" u="sng">
                <a:solidFill>
                  <a:schemeClr val="hlink"/>
                </a:solidFill>
                <a:hlinkClick action="ppaction://hlinksldjump" r:id="rId14"/>
              </a:rPr>
              <a:t>Important Features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0" st="0"/>
                                            </p:txEl>
                                          </p:spTgt>
                                        </p:tgtEl>
                                        <p:attrNameLst>
                                          <p:attrName>style.visibility</p:attrName>
                                        </p:attrNameLst>
                                      </p:cBhvr>
                                      <p:to>
                                        <p:strVal val="visible"/>
                                      </p:to>
                                    </p:set>
                                    <p:animEffect filter="fade" transition="in">
                                      <p:cBhvr>
                                        <p:cTn dur="1000"/>
                                        <p:tgtEl>
                                          <p:spTgt spid="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1" st="1"/>
                                            </p:txEl>
                                          </p:spTgt>
                                        </p:tgtEl>
                                        <p:attrNameLst>
                                          <p:attrName>style.visibility</p:attrName>
                                        </p:attrNameLst>
                                      </p:cBhvr>
                                      <p:to>
                                        <p:strVal val="visible"/>
                                      </p:to>
                                    </p:set>
                                    <p:animEffect filter="fade" transition="in">
                                      <p:cBhvr>
                                        <p:cTn dur="1000"/>
                                        <p:tgtEl>
                                          <p:spTgt spid="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2" st="2"/>
                                            </p:txEl>
                                          </p:spTgt>
                                        </p:tgtEl>
                                        <p:attrNameLst>
                                          <p:attrName>style.visibility</p:attrName>
                                        </p:attrNameLst>
                                      </p:cBhvr>
                                      <p:to>
                                        <p:strVal val="visible"/>
                                      </p:to>
                                    </p:set>
                                    <p:animEffect filter="fade" transition="in">
                                      <p:cBhvr>
                                        <p:cTn dur="1000"/>
                                        <p:tgtEl>
                                          <p:spTgt spid="9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3" st="3"/>
                                            </p:txEl>
                                          </p:spTgt>
                                        </p:tgtEl>
                                        <p:attrNameLst>
                                          <p:attrName>style.visibility</p:attrName>
                                        </p:attrNameLst>
                                      </p:cBhvr>
                                      <p:to>
                                        <p:strVal val="visible"/>
                                      </p:to>
                                    </p:set>
                                    <p:animEffect filter="fade" transition="in">
                                      <p:cBhvr>
                                        <p:cTn dur="1000"/>
                                        <p:tgtEl>
                                          <p:spTgt spid="9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4" st="4"/>
                                            </p:txEl>
                                          </p:spTgt>
                                        </p:tgtEl>
                                        <p:attrNameLst>
                                          <p:attrName>style.visibility</p:attrName>
                                        </p:attrNameLst>
                                      </p:cBhvr>
                                      <p:to>
                                        <p:strVal val="visible"/>
                                      </p:to>
                                    </p:set>
                                    <p:animEffect filter="fade" transition="in">
                                      <p:cBhvr>
                                        <p:cTn dur="1000"/>
                                        <p:tgtEl>
                                          <p:spTgt spid="9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5" st="5"/>
                                            </p:txEl>
                                          </p:spTgt>
                                        </p:tgtEl>
                                        <p:attrNameLst>
                                          <p:attrName>style.visibility</p:attrName>
                                        </p:attrNameLst>
                                      </p:cBhvr>
                                      <p:to>
                                        <p:strVal val="visible"/>
                                      </p:to>
                                    </p:set>
                                    <p:animEffect filter="fade" transition="in">
                                      <p:cBhvr>
                                        <p:cTn dur="1000"/>
                                        <p:tgtEl>
                                          <p:spTgt spid="9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6" st="6"/>
                                            </p:txEl>
                                          </p:spTgt>
                                        </p:tgtEl>
                                        <p:attrNameLst>
                                          <p:attrName>style.visibility</p:attrName>
                                        </p:attrNameLst>
                                      </p:cBhvr>
                                      <p:to>
                                        <p:strVal val="visible"/>
                                      </p:to>
                                    </p:set>
                                    <p:animEffect filter="fade" transition="in">
                                      <p:cBhvr>
                                        <p:cTn dur="1000"/>
                                        <p:tgtEl>
                                          <p:spTgt spid="9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7" st="7"/>
                                            </p:txEl>
                                          </p:spTgt>
                                        </p:tgtEl>
                                        <p:attrNameLst>
                                          <p:attrName>style.visibility</p:attrName>
                                        </p:attrNameLst>
                                      </p:cBhvr>
                                      <p:to>
                                        <p:strVal val="visible"/>
                                      </p:to>
                                    </p:set>
                                    <p:animEffect filter="fade" transition="in">
                                      <p:cBhvr>
                                        <p:cTn dur="1000"/>
                                        <p:tgtEl>
                                          <p:spTgt spid="95">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8" st="8"/>
                                            </p:txEl>
                                          </p:spTgt>
                                        </p:tgtEl>
                                        <p:attrNameLst>
                                          <p:attrName>style.visibility</p:attrName>
                                        </p:attrNameLst>
                                      </p:cBhvr>
                                      <p:to>
                                        <p:strVal val="visible"/>
                                      </p:to>
                                    </p:set>
                                    <p:animEffect filter="fade" transition="in">
                                      <p:cBhvr>
                                        <p:cTn dur="1000"/>
                                        <p:tgtEl>
                                          <p:spTgt spid="95">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9" st="9"/>
                                            </p:txEl>
                                          </p:spTgt>
                                        </p:tgtEl>
                                        <p:attrNameLst>
                                          <p:attrName>style.visibility</p:attrName>
                                        </p:attrNameLst>
                                      </p:cBhvr>
                                      <p:to>
                                        <p:strVal val="visible"/>
                                      </p:to>
                                    </p:set>
                                    <p:animEffect filter="fade" transition="in">
                                      <p:cBhvr>
                                        <p:cTn dur="1000"/>
                                        <p:tgtEl>
                                          <p:spTgt spid="95">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10" st="10"/>
                                            </p:txEl>
                                          </p:spTgt>
                                        </p:tgtEl>
                                        <p:attrNameLst>
                                          <p:attrName>style.visibility</p:attrName>
                                        </p:attrNameLst>
                                      </p:cBhvr>
                                      <p:to>
                                        <p:strVal val="visible"/>
                                      </p:to>
                                    </p:set>
                                    <p:animEffect filter="fade" transition="in">
                                      <p:cBhvr>
                                        <p:cTn dur="1000"/>
                                        <p:tgtEl>
                                          <p:spTgt spid="95">
                                            <p:txEl>
                                              <p:pRg end="10" st="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3"/>
          <p:cNvSpPr txBox="1"/>
          <p:nvPr>
            <p:ph idx="1" type="body"/>
          </p:nvPr>
        </p:nvSpPr>
        <p:spPr>
          <a:xfrm>
            <a:off x="848225" y="327226"/>
            <a:ext cx="7697400" cy="460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935"/>
              <a:buNone/>
            </a:pPr>
            <a:r>
              <a:rPr b="1" lang="en" sz="1804"/>
              <a:t>Plot on Type of Transaction</a:t>
            </a:r>
            <a:endParaRPr b="1" sz="1804"/>
          </a:p>
          <a:p>
            <a:pPr indent="0" lvl="0" marL="0" rtl="0" algn="l">
              <a:lnSpc>
                <a:spcPct val="80000"/>
              </a:lnSpc>
              <a:spcBef>
                <a:spcPts val="0"/>
              </a:spcBef>
              <a:spcAft>
                <a:spcPts val="0"/>
              </a:spcAft>
              <a:buSzPts val="935"/>
              <a:buNone/>
            </a:pPr>
            <a:r>
              <a:t/>
            </a:r>
            <a:endParaRPr b="1" sz="1804"/>
          </a:p>
        </p:txBody>
      </p:sp>
      <p:pic>
        <p:nvPicPr>
          <p:cNvPr id="198" name="Google Shape;198;p33"/>
          <p:cNvPicPr preferRelativeResize="0"/>
          <p:nvPr/>
        </p:nvPicPr>
        <p:blipFill>
          <a:blip r:embed="rId3">
            <a:alphaModFix/>
          </a:blip>
          <a:stretch>
            <a:fillRect/>
          </a:stretch>
        </p:blipFill>
        <p:spPr>
          <a:xfrm>
            <a:off x="1743275" y="787725"/>
            <a:ext cx="5657449" cy="406775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txBox="1"/>
          <p:nvPr>
            <p:ph idx="1" type="body"/>
          </p:nvPr>
        </p:nvSpPr>
        <p:spPr>
          <a:xfrm>
            <a:off x="724950" y="215176"/>
            <a:ext cx="7697400" cy="460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sz="1700"/>
              <a:t>Distribution of Fraud Transactions across Type of Transaction</a:t>
            </a:r>
            <a:endParaRPr b="1" sz="1700"/>
          </a:p>
        </p:txBody>
      </p:sp>
      <p:pic>
        <p:nvPicPr>
          <p:cNvPr id="204" name="Google Shape;204;p34"/>
          <p:cNvPicPr preferRelativeResize="0"/>
          <p:nvPr/>
        </p:nvPicPr>
        <p:blipFill>
          <a:blip r:embed="rId3">
            <a:alphaModFix/>
          </a:blip>
          <a:stretch>
            <a:fillRect/>
          </a:stretch>
        </p:blipFill>
        <p:spPr>
          <a:xfrm>
            <a:off x="339275" y="675676"/>
            <a:ext cx="8465431" cy="416302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Description of Data</a:t>
            </a:r>
            <a:endParaRPr/>
          </a:p>
        </p:txBody>
      </p:sp>
      <p:sp>
        <p:nvSpPr>
          <p:cNvPr id="210" name="Google Shape;210;p3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Fraud transactions have </a:t>
            </a:r>
            <a:r>
              <a:rPr lang="en"/>
              <a:t>occurred</a:t>
            </a:r>
            <a:r>
              <a:rPr lang="en"/>
              <a:t> in only two type of transactions which are -</a:t>
            </a:r>
            <a:endParaRPr/>
          </a:p>
          <a:p>
            <a:pPr indent="-311150" lvl="0" marL="457200" rtl="0" algn="l">
              <a:spcBef>
                <a:spcPts val="0"/>
              </a:spcBef>
              <a:spcAft>
                <a:spcPts val="0"/>
              </a:spcAft>
              <a:buSzPts val="1300"/>
              <a:buAutoNum type="arabicPeriod"/>
            </a:pPr>
            <a:r>
              <a:rPr lang="en"/>
              <a:t>“CASH_OUT” - When cash is taken out of account</a:t>
            </a:r>
            <a:endParaRPr/>
          </a:p>
          <a:p>
            <a:pPr indent="-311150" lvl="0" marL="457200" rtl="0" algn="l">
              <a:spcBef>
                <a:spcPts val="0"/>
              </a:spcBef>
              <a:spcAft>
                <a:spcPts val="0"/>
              </a:spcAft>
              <a:buSzPts val="1300"/>
              <a:buAutoNum type="arabicPeriod"/>
            </a:pPr>
            <a:r>
              <a:rPr lang="en"/>
              <a:t>“TRANSFER” - When Cash is transferred to another account</a:t>
            </a:r>
            <a:endParaRPr/>
          </a:p>
          <a:p>
            <a:pPr indent="-311150" lvl="0" marL="457200" rtl="0" algn="l">
              <a:spcBef>
                <a:spcPts val="0"/>
              </a:spcBef>
              <a:spcAft>
                <a:spcPts val="0"/>
              </a:spcAft>
              <a:buSzPts val="1300"/>
              <a:buChar char="●"/>
            </a:pPr>
            <a:r>
              <a:rPr lang="en"/>
              <a:t>Fraud is flagged 16 times (amount &gt; 200,000)</a:t>
            </a:r>
            <a:endParaRPr/>
          </a:p>
          <a:p>
            <a:pPr indent="-311150" lvl="0" marL="457200" rtl="0" algn="l">
              <a:spcBef>
                <a:spcPts val="0"/>
              </a:spcBef>
              <a:spcAft>
                <a:spcPts val="0"/>
              </a:spcAft>
              <a:buSzPts val="1300"/>
              <a:buChar char="●"/>
            </a:pPr>
            <a:r>
              <a:rPr lang="en"/>
              <a:t>Discrepancy in “is_flagged_fraud”  - Fraud is not flagged 76% of time despite of amount &gt; 200,000</a:t>
            </a:r>
            <a:endParaRPr/>
          </a:p>
          <a:p>
            <a:pPr indent="-311150" lvl="0" marL="457200" rtl="0" algn="l">
              <a:spcBef>
                <a:spcPts val="0"/>
              </a:spcBef>
              <a:spcAft>
                <a:spcPts val="0"/>
              </a:spcAft>
              <a:buSzPts val="1300"/>
              <a:buChar char="●"/>
            </a:pPr>
            <a:r>
              <a:rPr lang="en"/>
              <a:t>Number of Fraud Transactions = 8213</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0" st="0"/>
                                            </p:txEl>
                                          </p:spTgt>
                                        </p:tgtEl>
                                        <p:attrNameLst>
                                          <p:attrName>style.visibility</p:attrName>
                                        </p:attrNameLst>
                                      </p:cBhvr>
                                      <p:to>
                                        <p:strVal val="visible"/>
                                      </p:to>
                                    </p:set>
                                    <p:animEffect filter="fade" transition="in">
                                      <p:cBhvr>
                                        <p:cTn dur="1000"/>
                                        <p:tgtEl>
                                          <p:spTgt spid="2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1" st="1"/>
                                            </p:txEl>
                                          </p:spTgt>
                                        </p:tgtEl>
                                        <p:attrNameLst>
                                          <p:attrName>style.visibility</p:attrName>
                                        </p:attrNameLst>
                                      </p:cBhvr>
                                      <p:to>
                                        <p:strVal val="visible"/>
                                      </p:to>
                                    </p:set>
                                    <p:animEffect filter="fade" transition="in">
                                      <p:cBhvr>
                                        <p:cTn dur="1000"/>
                                        <p:tgtEl>
                                          <p:spTgt spid="2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2" st="2"/>
                                            </p:txEl>
                                          </p:spTgt>
                                        </p:tgtEl>
                                        <p:attrNameLst>
                                          <p:attrName>style.visibility</p:attrName>
                                        </p:attrNameLst>
                                      </p:cBhvr>
                                      <p:to>
                                        <p:strVal val="visible"/>
                                      </p:to>
                                    </p:set>
                                    <p:animEffect filter="fade" transition="in">
                                      <p:cBhvr>
                                        <p:cTn dur="1000"/>
                                        <p:tgtEl>
                                          <p:spTgt spid="2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3" st="3"/>
                                            </p:txEl>
                                          </p:spTgt>
                                        </p:tgtEl>
                                        <p:attrNameLst>
                                          <p:attrName>style.visibility</p:attrName>
                                        </p:attrNameLst>
                                      </p:cBhvr>
                                      <p:to>
                                        <p:strVal val="visible"/>
                                      </p:to>
                                    </p:set>
                                    <p:animEffect filter="fade" transition="in">
                                      <p:cBhvr>
                                        <p:cTn dur="1000"/>
                                        <p:tgtEl>
                                          <p:spTgt spid="21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4" st="4"/>
                                            </p:txEl>
                                          </p:spTgt>
                                        </p:tgtEl>
                                        <p:attrNameLst>
                                          <p:attrName>style.visibility</p:attrName>
                                        </p:attrNameLst>
                                      </p:cBhvr>
                                      <p:to>
                                        <p:strVal val="visible"/>
                                      </p:to>
                                    </p:set>
                                    <p:animEffect filter="fade" transition="in">
                                      <p:cBhvr>
                                        <p:cTn dur="1000"/>
                                        <p:tgtEl>
                                          <p:spTgt spid="21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5" st="5"/>
                                            </p:txEl>
                                          </p:spTgt>
                                        </p:tgtEl>
                                        <p:attrNameLst>
                                          <p:attrName>style.visibility</p:attrName>
                                        </p:attrNameLst>
                                      </p:cBhvr>
                                      <p:to>
                                        <p:strVal val="visible"/>
                                      </p:to>
                                    </p:set>
                                    <p:animEffect filter="fade" transition="in">
                                      <p:cBhvr>
                                        <p:cTn dur="1000"/>
                                        <p:tgtEl>
                                          <p:spTgt spid="210">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Preprocessing</a:t>
            </a:r>
            <a:endParaRPr/>
          </a:p>
        </p:txBody>
      </p:sp>
      <p:sp>
        <p:nvSpPr>
          <p:cNvPr id="216" name="Google Shape;216;p3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Created New Features which store first letter of original customer name and receiving customer name =&gt; indicates whether account holder is merchant or not </a:t>
            </a:r>
            <a:endParaRPr/>
          </a:p>
          <a:p>
            <a:pPr indent="-311150" lvl="0" marL="457200" rtl="0" algn="l">
              <a:spcBef>
                <a:spcPts val="0"/>
              </a:spcBef>
              <a:spcAft>
                <a:spcPts val="0"/>
              </a:spcAft>
              <a:buSzPts val="1300"/>
              <a:buChar char="●"/>
            </a:pPr>
            <a:r>
              <a:rPr lang="en"/>
              <a:t>Fraud occurs only in “TRANSFER” and “CASH_OUT” type of transaction. Model is trained and tested on only these type of transaction</a:t>
            </a:r>
            <a:endParaRPr/>
          </a:p>
          <a:p>
            <a:pPr indent="-311150" lvl="0" marL="457200" rtl="0" algn="l">
              <a:spcBef>
                <a:spcPts val="0"/>
              </a:spcBef>
              <a:spcAft>
                <a:spcPts val="0"/>
              </a:spcAft>
              <a:buSzPts val="1300"/>
              <a:buChar char="●"/>
            </a:pPr>
            <a:r>
              <a:rPr lang="en"/>
              <a:t>Dropped Customer names and Flag column</a:t>
            </a:r>
            <a:endParaRPr/>
          </a:p>
          <a:p>
            <a:pPr indent="-311150" lvl="0" marL="457200" rtl="0" algn="l">
              <a:spcBef>
                <a:spcPts val="0"/>
              </a:spcBef>
              <a:spcAft>
                <a:spcPts val="0"/>
              </a:spcAft>
              <a:buSzPts val="1300"/>
              <a:buChar char="●"/>
            </a:pPr>
            <a:r>
              <a:rPr lang="en"/>
              <a:t>Encoded categorical columns</a:t>
            </a:r>
            <a:endParaRPr/>
          </a:p>
          <a:p>
            <a:pPr indent="-311150" lvl="0" marL="457200" rtl="0" algn="l">
              <a:spcBef>
                <a:spcPts val="0"/>
              </a:spcBef>
              <a:spcAft>
                <a:spcPts val="0"/>
              </a:spcAft>
              <a:buSzPts val="1300"/>
              <a:buChar char="●"/>
            </a:pPr>
            <a:r>
              <a:rPr lang="en"/>
              <a:t>Created new features which represent error in account balance of original and receiving customer</a:t>
            </a:r>
            <a:endParaRPr/>
          </a:p>
          <a:p>
            <a:pPr indent="-311150" lvl="0" marL="457200" rtl="0" algn="l">
              <a:spcBef>
                <a:spcPts val="0"/>
              </a:spcBef>
              <a:spcAft>
                <a:spcPts val="0"/>
              </a:spcAft>
              <a:buSzPts val="1300"/>
              <a:buChar char="●"/>
            </a:pPr>
            <a:r>
              <a:rPr lang="en"/>
              <a:t>Scaled the data using Robust Scaling, and stored them separately</a:t>
            </a:r>
            <a:endParaRPr/>
          </a:p>
          <a:p>
            <a:pPr indent="-311150" lvl="0" marL="457200" rtl="0" algn="l">
              <a:spcBef>
                <a:spcPts val="0"/>
              </a:spcBef>
              <a:spcAft>
                <a:spcPts val="0"/>
              </a:spcAft>
              <a:buSzPts val="1300"/>
              <a:buChar char="●"/>
            </a:pPr>
            <a:r>
              <a:rPr lang="en"/>
              <a:t>Avoided data leakage by fitting the scaler on train data and predicting it on test data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0" st="0"/>
                                            </p:txEl>
                                          </p:spTgt>
                                        </p:tgtEl>
                                        <p:attrNameLst>
                                          <p:attrName>style.visibility</p:attrName>
                                        </p:attrNameLst>
                                      </p:cBhvr>
                                      <p:to>
                                        <p:strVal val="visible"/>
                                      </p:to>
                                    </p:set>
                                    <p:animEffect filter="fade" transition="in">
                                      <p:cBhvr>
                                        <p:cTn dur="1000"/>
                                        <p:tgtEl>
                                          <p:spTgt spid="21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1" st="1"/>
                                            </p:txEl>
                                          </p:spTgt>
                                        </p:tgtEl>
                                        <p:attrNameLst>
                                          <p:attrName>style.visibility</p:attrName>
                                        </p:attrNameLst>
                                      </p:cBhvr>
                                      <p:to>
                                        <p:strVal val="visible"/>
                                      </p:to>
                                    </p:set>
                                    <p:animEffect filter="fade" transition="in">
                                      <p:cBhvr>
                                        <p:cTn dur="1000"/>
                                        <p:tgtEl>
                                          <p:spTgt spid="21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2" st="2"/>
                                            </p:txEl>
                                          </p:spTgt>
                                        </p:tgtEl>
                                        <p:attrNameLst>
                                          <p:attrName>style.visibility</p:attrName>
                                        </p:attrNameLst>
                                      </p:cBhvr>
                                      <p:to>
                                        <p:strVal val="visible"/>
                                      </p:to>
                                    </p:set>
                                    <p:animEffect filter="fade" transition="in">
                                      <p:cBhvr>
                                        <p:cTn dur="1000"/>
                                        <p:tgtEl>
                                          <p:spTgt spid="21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3" st="3"/>
                                            </p:txEl>
                                          </p:spTgt>
                                        </p:tgtEl>
                                        <p:attrNameLst>
                                          <p:attrName>style.visibility</p:attrName>
                                        </p:attrNameLst>
                                      </p:cBhvr>
                                      <p:to>
                                        <p:strVal val="visible"/>
                                      </p:to>
                                    </p:set>
                                    <p:animEffect filter="fade" transition="in">
                                      <p:cBhvr>
                                        <p:cTn dur="1000"/>
                                        <p:tgtEl>
                                          <p:spTgt spid="21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4" st="4"/>
                                            </p:txEl>
                                          </p:spTgt>
                                        </p:tgtEl>
                                        <p:attrNameLst>
                                          <p:attrName>style.visibility</p:attrName>
                                        </p:attrNameLst>
                                      </p:cBhvr>
                                      <p:to>
                                        <p:strVal val="visible"/>
                                      </p:to>
                                    </p:set>
                                    <p:animEffect filter="fade" transition="in">
                                      <p:cBhvr>
                                        <p:cTn dur="1000"/>
                                        <p:tgtEl>
                                          <p:spTgt spid="21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5" st="5"/>
                                            </p:txEl>
                                          </p:spTgt>
                                        </p:tgtEl>
                                        <p:attrNameLst>
                                          <p:attrName>style.visibility</p:attrName>
                                        </p:attrNameLst>
                                      </p:cBhvr>
                                      <p:to>
                                        <p:strVal val="visible"/>
                                      </p:to>
                                    </p:set>
                                    <p:animEffect filter="fade" transition="in">
                                      <p:cBhvr>
                                        <p:cTn dur="1000"/>
                                        <p:tgtEl>
                                          <p:spTgt spid="21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6" st="6"/>
                                            </p:txEl>
                                          </p:spTgt>
                                        </p:tgtEl>
                                        <p:attrNameLst>
                                          <p:attrName>style.visibility</p:attrName>
                                        </p:attrNameLst>
                                      </p:cBhvr>
                                      <p:to>
                                        <p:strVal val="visible"/>
                                      </p:to>
                                    </p:set>
                                    <p:animEffect filter="fade" transition="in">
                                      <p:cBhvr>
                                        <p:cTn dur="1000"/>
                                        <p:tgtEl>
                                          <p:spTgt spid="216">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 Selection</a:t>
            </a:r>
            <a:endParaRPr/>
          </a:p>
        </p:txBody>
      </p:sp>
      <p:sp>
        <p:nvSpPr>
          <p:cNvPr id="222" name="Google Shape;222;p3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Removed Constant and Quasi Constant Features </a:t>
            </a:r>
            <a:endParaRPr/>
          </a:p>
          <a:p>
            <a:pPr indent="-311150" lvl="0" marL="457200" rtl="0" algn="l">
              <a:spcBef>
                <a:spcPts val="0"/>
              </a:spcBef>
              <a:spcAft>
                <a:spcPts val="0"/>
              </a:spcAft>
              <a:buSzPts val="1300"/>
              <a:buChar char="●"/>
            </a:pPr>
            <a:r>
              <a:rPr lang="en"/>
              <a:t>Removed Correlated Features</a:t>
            </a:r>
            <a:endParaRPr/>
          </a:p>
          <a:p>
            <a:pPr indent="-311150" lvl="0" marL="457200" rtl="0" algn="l">
              <a:spcBef>
                <a:spcPts val="0"/>
              </a:spcBef>
              <a:spcAft>
                <a:spcPts val="0"/>
              </a:spcAft>
              <a:buSzPts val="1300"/>
              <a:buChar char="●"/>
            </a:pPr>
            <a:r>
              <a:rPr lang="en"/>
              <a:t>Number of features selected as input to the model are 14</a:t>
            </a:r>
            <a:endParaRPr/>
          </a:p>
          <a:p>
            <a:pPr indent="-311150" lvl="0" marL="457200" rtl="0" algn="l">
              <a:spcBef>
                <a:spcPts val="0"/>
              </a:spcBef>
              <a:spcAft>
                <a:spcPts val="0"/>
              </a:spcAft>
              <a:buSzPts val="1300"/>
              <a:buChar char="●"/>
            </a:pPr>
            <a:r>
              <a:rPr lang="en"/>
              <a:t>Number of rows in training data - 2216327 (80%)</a:t>
            </a:r>
            <a:endParaRPr/>
          </a:p>
          <a:p>
            <a:pPr indent="-311150" lvl="0" marL="457200" rtl="0" algn="l">
              <a:spcBef>
                <a:spcPts val="0"/>
              </a:spcBef>
              <a:spcAft>
                <a:spcPts val="0"/>
              </a:spcAft>
              <a:buSzPts val="1300"/>
              <a:buChar char="●"/>
            </a:pPr>
            <a:r>
              <a:rPr lang="en"/>
              <a:t>Number of rows in test data - 554082 (20%)</a:t>
            </a:r>
            <a:endParaRPr/>
          </a:p>
          <a:p>
            <a:pPr indent="-311150" lvl="0" marL="457200" rtl="0" algn="l">
              <a:spcBef>
                <a:spcPts val="0"/>
              </a:spcBef>
              <a:spcAft>
                <a:spcPts val="0"/>
              </a:spcAft>
              <a:buSzPts val="1300"/>
              <a:buChar char="●"/>
            </a:pPr>
            <a:r>
              <a:rPr lang="en"/>
              <a:t>Train and Test data are stratified based on number of times fraud transaction has </a:t>
            </a:r>
            <a:r>
              <a:rPr lang="en"/>
              <a:t>occurred</a:t>
            </a:r>
            <a:endParaRPr/>
          </a:p>
          <a:p>
            <a:pPr indent="-311150" lvl="0" marL="457200" rtl="0" algn="l">
              <a:spcBef>
                <a:spcPts val="0"/>
              </a:spcBef>
              <a:spcAft>
                <a:spcPts val="0"/>
              </a:spcAft>
              <a:buSzPts val="1300"/>
              <a:buChar char="●"/>
            </a:pPr>
            <a:r>
              <a:rPr lang="en"/>
              <a:t>% of Fraud transaction in train and test data = 0.29%</a:t>
            </a:r>
            <a:endParaRPr/>
          </a:p>
          <a:p>
            <a:pPr indent="0" lvl="0" marL="457200" rtl="0" algn="l">
              <a:spcBef>
                <a:spcPts val="120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xEl>
                                              <p:pRg end="0" st="0"/>
                                            </p:txEl>
                                          </p:spTgt>
                                        </p:tgtEl>
                                        <p:attrNameLst>
                                          <p:attrName>style.visibility</p:attrName>
                                        </p:attrNameLst>
                                      </p:cBhvr>
                                      <p:to>
                                        <p:strVal val="visible"/>
                                      </p:to>
                                    </p:set>
                                    <p:animEffect filter="fade" transition="in">
                                      <p:cBhvr>
                                        <p:cTn dur="1000"/>
                                        <p:tgtEl>
                                          <p:spTgt spid="22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xEl>
                                              <p:pRg end="1" st="1"/>
                                            </p:txEl>
                                          </p:spTgt>
                                        </p:tgtEl>
                                        <p:attrNameLst>
                                          <p:attrName>style.visibility</p:attrName>
                                        </p:attrNameLst>
                                      </p:cBhvr>
                                      <p:to>
                                        <p:strVal val="visible"/>
                                      </p:to>
                                    </p:set>
                                    <p:animEffect filter="fade" transition="in">
                                      <p:cBhvr>
                                        <p:cTn dur="1000"/>
                                        <p:tgtEl>
                                          <p:spTgt spid="22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xEl>
                                              <p:pRg end="2" st="2"/>
                                            </p:txEl>
                                          </p:spTgt>
                                        </p:tgtEl>
                                        <p:attrNameLst>
                                          <p:attrName>style.visibility</p:attrName>
                                        </p:attrNameLst>
                                      </p:cBhvr>
                                      <p:to>
                                        <p:strVal val="visible"/>
                                      </p:to>
                                    </p:set>
                                    <p:animEffect filter="fade" transition="in">
                                      <p:cBhvr>
                                        <p:cTn dur="1000"/>
                                        <p:tgtEl>
                                          <p:spTgt spid="22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xEl>
                                              <p:pRg end="3" st="3"/>
                                            </p:txEl>
                                          </p:spTgt>
                                        </p:tgtEl>
                                        <p:attrNameLst>
                                          <p:attrName>style.visibility</p:attrName>
                                        </p:attrNameLst>
                                      </p:cBhvr>
                                      <p:to>
                                        <p:strVal val="visible"/>
                                      </p:to>
                                    </p:set>
                                    <p:animEffect filter="fade" transition="in">
                                      <p:cBhvr>
                                        <p:cTn dur="1000"/>
                                        <p:tgtEl>
                                          <p:spTgt spid="22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xEl>
                                              <p:pRg end="4" st="4"/>
                                            </p:txEl>
                                          </p:spTgt>
                                        </p:tgtEl>
                                        <p:attrNameLst>
                                          <p:attrName>style.visibility</p:attrName>
                                        </p:attrNameLst>
                                      </p:cBhvr>
                                      <p:to>
                                        <p:strVal val="visible"/>
                                      </p:to>
                                    </p:set>
                                    <p:animEffect filter="fade" transition="in">
                                      <p:cBhvr>
                                        <p:cTn dur="1000"/>
                                        <p:tgtEl>
                                          <p:spTgt spid="22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xEl>
                                              <p:pRg end="5" st="5"/>
                                            </p:txEl>
                                          </p:spTgt>
                                        </p:tgtEl>
                                        <p:attrNameLst>
                                          <p:attrName>style.visibility</p:attrName>
                                        </p:attrNameLst>
                                      </p:cBhvr>
                                      <p:to>
                                        <p:strVal val="visible"/>
                                      </p:to>
                                    </p:set>
                                    <p:animEffect filter="fade" transition="in">
                                      <p:cBhvr>
                                        <p:cTn dur="1000"/>
                                        <p:tgtEl>
                                          <p:spTgt spid="22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xEl>
                                              <p:pRg end="6" st="6"/>
                                            </p:txEl>
                                          </p:spTgt>
                                        </p:tgtEl>
                                        <p:attrNameLst>
                                          <p:attrName>style.visibility</p:attrName>
                                        </p:attrNameLst>
                                      </p:cBhvr>
                                      <p:to>
                                        <p:strVal val="visible"/>
                                      </p:to>
                                    </p:set>
                                    <p:animEffect filter="fade" transition="in">
                                      <p:cBhvr>
                                        <p:cTn dur="1000"/>
                                        <p:tgtEl>
                                          <p:spTgt spid="22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xEl>
                                              <p:pRg end="7" st="7"/>
                                            </p:txEl>
                                          </p:spTgt>
                                        </p:tgtEl>
                                        <p:attrNameLst>
                                          <p:attrName>style.visibility</p:attrName>
                                        </p:attrNameLst>
                                      </p:cBhvr>
                                      <p:to>
                                        <p:strVal val="visible"/>
                                      </p:to>
                                    </p:set>
                                    <p:animEffect filter="fade" transition="in">
                                      <p:cBhvr>
                                        <p:cTn dur="1000"/>
                                        <p:tgtEl>
                                          <p:spTgt spid="222">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Building</a:t>
            </a:r>
            <a:endParaRPr/>
          </a:p>
        </p:txBody>
      </p:sp>
      <p:sp>
        <p:nvSpPr>
          <p:cNvPr id="228" name="Google Shape;228;p3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XGBoost Classifier model is used because :-</a:t>
            </a:r>
            <a:endParaRPr/>
          </a:p>
          <a:p>
            <a:pPr indent="-311150" lvl="0" marL="457200" rtl="0" algn="l">
              <a:spcBef>
                <a:spcPts val="1200"/>
              </a:spcBef>
              <a:spcAft>
                <a:spcPts val="0"/>
              </a:spcAft>
              <a:buSzPts val="1300"/>
              <a:buChar char="●"/>
            </a:pPr>
            <a:r>
              <a:rPr lang="en"/>
              <a:t>We have large number of observations in training data</a:t>
            </a:r>
            <a:endParaRPr/>
          </a:p>
          <a:p>
            <a:pPr indent="-311150" lvl="0" marL="457200" rtl="0" algn="l">
              <a:spcBef>
                <a:spcPts val="0"/>
              </a:spcBef>
              <a:spcAft>
                <a:spcPts val="0"/>
              </a:spcAft>
              <a:buSzPts val="1300"/>
              <a:buChar char="●"/>
            </a:pPr>
            <a:r>
              <a:rPr lang="en"/>
              <a:t>Number of features is </a:t>
            </a:r>
            <a:r>
              <a:rPr lang="en"/>
              <a:t>smaller</a:t>
            </a:r>
            <a:r>
              <a:rPr lang="en"/>
              <a:t> than number of observations in training data</a:t>
            </a:r>
            <a:endParaRPr/>
          </a:p>
          <a:p>
            <a:pPr indent="-311150" lvl="0" marL="457200" rtl="0" algn="l">
              <a:spcBef>
                <a:spcPts val="0"/>
              </a:spcBef>
              <a:spcAft>
                <a:spcPts val="0"/>
              </a:spcAft>
              <a:buSzPts val="1300"/>
              <a:buChar char="●"/>
            </a:pPr>
            <a:r>
              <a:rPr lang="en"/>
              <a:t>It includes different regularization penalties to avoid overfitting</a:t>
            </a:r>
            <a:endParaRPr/>
          </a:p>
          <a:p>
            <a:pPr indent="-311150" lvl="0" marL="457200" rtl="0" algn="l">
              <a:spcBef>
                <a:spcPts val="0"/>
              </a:spcBef>
              <a:spcAft>
                <a:spcPts val="0"/>
              </a:spcAft>
              <a:buSzPts val="1300"/>
              <a:buChar char="●"/>
            </a:pPr>
            <a:r>
              <a:rPr lang="en"/>
              <a:t>It can detect and learn from non-linear data patterns</a:t>
            </a:r>
            <a:endParaRPr/>
          </a:p>
          <a:p>
            <a:pPr indent="-311150" lvl="0" marL="457200" rtl="0" algn="l">
              <a:spcBef>
                <a:spcPts val="0"/>
              </a:spcBef>
              <a:spcAft>
                <a:spcPts val="0"/>
              </a:spcAft>
              <a:buSzPts val="1300"/>
              <a:buChar char="●"/>
            </a:pPr>
            <a:r>
              <a:rPr lang="en"/>
              <a:t>Other Tree Based algorithms like Light GBM, Random Forest didn’t perform well</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0" st="0"/>
                                            </p:txEl>
                                          </p:spTgt>
                                        </p:tgtEl>
                                        <p:attrNameLst>
                                          <p:attrName>style.visibility</p:attrName>
                                        </p:attrNameLst>
                                      </p:cBhvr>
                                      <p:to>
                                        <p:strVal val="visible"/>
                                      </p:to>
                                    </p:set>
                                    <p:animEffect filter="fade" transition="in">
                                      <p:cBhvr>
                                        <p:cTn dur="1000"/>
                                        <p:tgtEl>
                                          <p:spTgt spid="2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1" st="1"/>
                                            </p:txEl>
                                          </p:spTgt>
                                        </p:tgtEl>
                                        <p:attrNameLst>
                                          <p:attrName>style.visibility</p:attrName>
                                        </p:attrNameLst>
                                      </p:cBhvr>
                                      <p:to>
                                        <p:strVal val="visible"/>
                                      </p:to>
                                    </p:set>
                                    <p:animEffect filter="fade" transition="in">
                                      <p:cBhvr>
                                        <p:cTn dur="1000"/>
                                        <p:tgtEl>
                                          <p:spTgt spid="2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2" st="2"/>
                                            </p:txEl>
                                          </p:spTgt>
                                        </p:tgtEl>
                                        <p:attrNameLst>
                                          <p:attrName>style.visibility</p:attrName>
                                        </p:attrNameLst>
                                      </p:cBhvr>
                                      <p:to>
                                        <p:strVal val="visible"/>
                                      </p:to>
                                    </p:set>
                                    <p:animEffect filter="fade" transition="in">
                                      <p:cBhvr>
                                        <p:cTn dur="1000"/>
                                        <p:tgtEl>
                                          <p:spTgt spid="22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3" st="3"/>
                                            </p:txEl>
                                          </p:spTgt>
                                        </p:tgtEl>
                                        <p:attrNameLst>
                                          <p:attrName>style.visibility</p:attrName>
                                        </p:attrNameLst>
                                      </p:cBhvr>
                                      <p:to>
                                        <p:strVal val="visible"/>
                                      </p:to>
                                    </p:set>
                                    <p:animEffect filter="fade" transition="in">
                                      <p:cBhvr>
                                        <p:cTn dur="1000"/>
                                        <p:tgtEl>
                                          <p:spTgt spid="22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4" st="4"/>
                                            </p:txEl>
                                          </p:spTgt>
                                        </p:tgtEl>
                                        <p:attrNameLst>
                                          <p:attrName>style.visibility</p:attrName>
                                        </p:attrNameLst>
                                      </p:cBhvr>
                                      <p:to>
                                        <p:strVal val="visible"/>
                                      </p:to>
                                    </p:set>
                                    <p:animEffect filter="fade" transition="in">
                                      <p:cBhvr>
                                        <p:cTn dur="1000"/>
                                        <p:tgtEl>
                                          <p:spTgt spid="22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5" st="5"/>
                                            </p:txEl>
                                          </p:spTgt>
                                        </p:tgtEl>
                                        <p:attrNameLst>
                                          <p:attrName>style.visibility</p:attrName>
                                        </p:attrNameLst>
                                      </p:cBhvr>
                                      <p:to>
                                        <p:strVal val="visible"/>
                                      </p:to>
                                    </p:set>
                                    <p:animEffect filter="fade" transition="in">
                                      <p:cBhvr>
                                        <p:cTn dur="1000"/>
                                        <p:tgtEl>
                                          <p:spTgt spid="228">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Evaluation Metric and Model Performance</a:t>
            </a:r>
            <a:endParaRPr/>
          </a:p>
        </p:txBody>
      </p:sp>
      <p:sp>
        <p:nvSpPr>
          <p:cNvPr id="234" name="Google Shape;234;p3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The data is highly skewed, so we are using Area Under The Precision Recall Curve instead of AUROC as an Evaluation Metric</a:t>
            </a:r>
            <a:endParaRPr/>
          </a:p>
          <a:p>
            <a:pPr indent="-311150" lvl="0" marL="457200" rtl="0" algn="l">
              <a:spcBef>
                <a:spcPts val="0"/>
              </a:spcBef>
              <a:spcAft>
                <a:spcPts val="0"/>
              </a:spcAft>
              <a:buSzPts val="1300"/>
              <a:buChar char="●"/>
            </a:pPr>
            <a:r>
              <a:rPr lang="en"/>
              <a:t>Score on Train data - 0.998</a:t>
            </a:r>
            <a:endParaRPr/>
          </a:p>
          <a:p>
            <a:pPr indent="-311150" lvl="0" marL="457200" rtl="0" algn="l">
              <a:spcBef>
                <a:spcPts val="0"/>
              </a:spcBef>
              <a:spcAft>
                <a:spcPts val="0"/>
              </a:spcAft>
              <a:buSzPts val="1300"/>
              <a:buChar char="●"/>
            </a:pPr>
            <a:r>
              <a:rPr lang="en"/>
              <a:t>Score on Test data - 0.982</a:t>
            </a:r>
            <a:endParaRPr/>
          </a:p>
          <a:p>
            <a:pPr indent="-311150" lvl="0" marL="457200" rtl="0" algn="l">
              <a:spcBef>
                <a:spcPts val="0"/>
              </a:spcBef>
              <a:spcAft>
                <a:spcPts val="0"/>
              </a:spcAft>
              <a:buSzPts val="1300"/>
              <a:buChar char="●"/>
            </a:pPr>
            <a:r>
              <a:rPr lang="en"/>
              <a:t>Model is performing well on Non Fraud Transaction in compare to Fraud Transaction</a:t>
            </a:r>
            <a:endParaRPr/>
          </a:p>
          <a:p>
            <a:pPr indent="-311150" lvl="0" marL="457200" rtl="0" algn="l">
              <a:spcBef>
                <a:spcPts val="0"/>
              </a:spcBef>
              <a:spcAft>
                <a:spcPts val="0"/>
              </a:spcAft>
              <a:buSzPts val="1300"/>
              <a:buChar char="●"/>
            </a:pPr>
            <a:r>
              <a:rPr lang="en"/>
              <a:t>The </a:t>
            </a:r>
            <a:r>
              <a:rPr b="1" lang="en">
                <a:solidFill>
                  <a:schemeClr val="dk2"/>
                </a:solidFill>
              </a:rPr>
              <a:t>Type of Transaction</a:t>
            </a:r>
            <a:r>
              <a:rPr lang="en"/>
              <a:t> came out to be the most important feature</a:t>
            </a:r>
            <a:endParaRPr/>
          </a:p>
          <a:p>
            <a:pPr indent="0" lvl="0" marL="0" rtl="0" algn="l">
              <a:spcBef>
                <a:spcPts val="1200"/>
              </a:spcBef>
              <a:spcAft>
                <a:spcPts val="0"/>
              </a:spcAft>
              <a:buNone/>
            </a:pPr>
            <a:r>
              <a:t/>
            </a:r>
            <a:endParaRPr/>
          </a:p>
          <a:p>
            <a:pPr indent="0" lvl="0" marL="457200" rtl="0" algn="l">
              <a:spcBef>
                <a:spcPts val="120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0" st="0"/>
                                            </p:txEl>
                                          </p:spTgt>
                                        </p:tgtEl>
                                        <p:attrNameLst>
                                          <p:attrName>style.visibility</p:attrName>
                                        </p:attrNameLst>
                                      </p:cBhvr>
                                      <p:to>
                                        <p:strVal val="visible"/>
                                      </p:to>
                                    </p:set>
                                    <p:animEffect filter="fade" transition="in">
                                      <p:cBhvr>
                                        <p:cTn dur="1000"/>
                                        <p:tgtEl>
                                          <p:spTgt spid="2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1" st="1"/>
                                            </p:txEl>
                                          </p:spTgt>
                                        </p:tgtEl>
                                        <p:attrNameLst>
                                          <p:attrName>style.visibility</p:attrName>
                                        </p:attrNameLst>
                                      </p:cBhvr>
                                      <p:to>
                                        <p:strVal val="visible"/>
                                      </p:to>
                                    </p:set>
                                    <p:animEffect filter="fade" transition="in">
                                      <p:cBhvr>
                                        <p:cTn dur="1000"/>
                                        <p:tgtEl>
                                          <p:spTgt spid="2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2" st="2"/>
                                            </p:txEl>
                                          </p:spTgt>
                                        </p:tgtEl>
                                        <p:attrNameLst>
                                          <p:attrName>style.visibility</p:attrName>
                                        </p:attrNameLst>
                                      </p:cBhvr>
                                      <p:to>
                                        <p:strVal val="visible"/>
                                      </p:to>
                                    </p:set>
                                    <p:animEffect filter="fade" transition="in">
                                      <p:cBhvr>
                                        <p:cTn dur="1000"/>
                                        <p:tgtEl>
                                          <p:spTgt spid="2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3" st="3"/>
                                            </p:txEl>
                                          </p:spTgt>
                                        </p:tgtEl>
                                        <p:attrNameLst>
                                          <p:attrName>style.visibility</p:attrName>
                                        </p:attrNameLst>
                                      </p:cBhvr>
                                      <p:to>
                                        <p:strVal val="visible"/>
                                      </p:to>
                                    </p:set>
                                    <p:animEffect filter="fade" transition="in">
                                      <p:cBhvr>
                                        <p:cTn dur="1000"/>
                                        <p:tgtEl>
                                          <p:spTgt spid="23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4" st="4"/>
                                            </p:txEl>
                                          </p:spTgt>
                                        </p:tgtEl>
                                        <p:attrNameLst>
                                          <p:attrName>style.visibility</p:attrName>
                                        </p:attrNameLst>
                                      </p:cBhvr>
                                      <p:to>
                                        <p:strVal val="visible"/>
                                      </p:to>
                                    </p:set>
                                    <p:animEffect filter="fade" transition="in">
                                      <p:cBhvr>
                                        <p:cTn dur="1000"/>
                                        <p:tgtEl>
                                          <p:spTgt spid="23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5" st="5"/>
                                            </p:txEl>
                                          </p:spTgt>
                                        </p:tgtEl>
                                        <p:attrNameLst>
                                          <p:attrName>style.visibility</p:attrName>
                                        </p:attrNameLst>
                                      </p:cBhvr>
                                      <p:to>
                                        <p:strVal val="visible"/>
                                      </p:to>
                                    </p:set>
                                    <p:animEffect filter="fade" transition="in">
                                      <p:cBhvr>
                                        <p:cTn dur="1000"/>
                                        <p:tgtEl>
                                          <p:spTgt spid="23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6" st="6"/>
                                            </p:txEl>
                                          </p:spTgt>
                                        </p:tgtEl>
                                        <p:attrNameLst>
                                          <p:attrName>style.visibility</p:attrName>
                                        </p:attrNameLst>
                                      </p:cBhvr>
                                      <p:to>
                                        <p:strVal val="visible"/>
                                      </p:to>
                                    </p:set>
                                    <p:animEffect filter="fade" transition="in">
                                      <p:cBhvr>
                                        <p:cTn dur="1000"/>
                                        <p:tgtEl>
                                          <p:spTgt spid="234">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Confusion Matrix</a:t>
            </a:r>
            <a:endParaRPr/>
          </a:p>
        </p:txBody>
      </p:sp>
      <p:pic>
        <p:nvPicPr>
          <p:cNvPr id="240" name="Google Shape;240;p40"/>
          <p:cNvPicPr preferRelativeResize="0"/>
          <p:nvPr/>
        </p:nvPicPr>
        <p:blipFill>
          <a:blip r:embed="rId3">
            <a:alphaModFix/>
          </a:blip>
          <a:stretch>
            <a:fillRect/>
          </a:stretch>
        </p:blipFill>
        <p:spPr>
          <a:xfrm>
            <a:off x="2300350" y="1853850"/>
            <a:ext cx="4546604" cy="29848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1"/>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Classification</a:t>
            </a:r>
            <a:r>
              <a:rPr lang="en"/>
              <a:t> Report</a:t>
            </a:r>
            <a:endParaRPr/>
          </a:p>
          <a:p>
            <a:pPr indent="0" lvl="0" marL="0" rtl="0" algn="l">
              <a:spcBef>
                <a:spcPts val="0"/>
              </a:spcBef>
              <a:spcAft>
                <a:spcPts val="0"/>
              </a:spcAft>
              <a:buNone/>
            </a:pPr>
            <a:r>
              <a:t/>
            </a:r>
            <a:endParaRPr b="0" sz="933"/>
          </a:p>
        </p:txBody>
      </p:sp>
      <p:pic>
        <p:nvPicPr>
          <p:cNvPr id="246" name="Google Shape;246;p41"/>
          <p:cNvPicPr preferRelativeResize="0"/>
          <p:nvPr/>
        </p:nvPicPr>
        <p:blipFill>
          <a:blip r:embed="rId3">
            <a:alphaModFix/>
          </a:blip>
          <a:stretch>
            <a:fillRect/>
          </a:stretch>
        </p:blipFill>
        <p:spPr>
          <a:xfrm>
            <a:off x="152400" y="2006250"/>
            <a:ext cx="8629650" cy="2743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2"/>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Important Features</a:t>
            </a:r>
            <a:endParaRPr/>
          </a:p>
        </p:txBody>
      </p:sp>
      <p:pic>
        <p:nvPicPr>
          <p:cNvPr id="252" name="Google Shape;252;p42"/>
          <p:cNvPicPr preferRelativeResize="0"/>
          <p:nvPr/>
        </p:nvPicPr>
        <p:blipFill>
          <a:blip r:embed="rId3">
            <a:alphaModFix/>
          </a:blip>
          <a:stretch>
            <a:fillRect/>
          </a:stretch>
        </p:blipFill>
        <p:spPr>
          <a:xfrm>
            <a:off x="729450" y="1977300"/>
            <a:ext cx="7922627" cy="29848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FF"/>
                </a:solidFill>
              </a:rPr>
              <a:t>Top Financial Frauds in World</a:t>
            </a:r>
            <a:endParaRPr>
              <a:solidFill>
                <a:srgbClr val="FF00FF"/>
              </a:solidFill>
            </a:endParaRPr>
          </a:p>
        </p:txBody>
      </p:sp>
      <p:sp>
        <p:nvSpPr>
          <p:cNvPr id="101" name="Google Shape;101;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100000"/>
              </a:lnSpc>
              <a:spcBef>
                <a:spcPts val="0"/>
              </a:spcBef>
              <a:spcAft>
                <a:spcPts val="0"/>
              </a:spcAft>
              <a:buSzPts val="1300"/>
              <a:buChar char="●"/>
            </a:pPr>
            <a:r>
              <a:rPr b="1" lang="en" sz="1600"/>
              <a:t>More than 100 million </a:t>
            </a:r>
            <a:r>
              <a:rPr b="1" lang="en" sz="1600">
                <a:solidFill>
                  <a:srgbClr val="000000"/>
                </a:solidFill>
              </a:rPr>
              <a:t>Capital One</a:t>
            </a:r>
            <a:r>
              <a:rPr b="1" lang="en" sz="1600"/>
              <a:t> accounts compromised </a:t>
            </a:r>
            <a:endParaRPr b="1" sz="1600"/>
          </a:p>
          <a:p>
            <a:pPr indent="0" lvl="0" marL="457200" rtl="0" algn="l">
              <a:lnSpc>
                <a:spcPct val="100000"/>
              </a:lnSpc>
              <a:spcBef>
                <a:spcPts val="0"/>
              </a:spcBef>
              <a:spcAft>
                <a:spcPts val="0"/>
              </a:spcAft>
              <a:buNone/>
            </a:pPr>
            <a:r>
              <a:rPr lang="en" sz="1600"/>
              <a:t>In one of the largest thefts of bank data, Capital One server was hacked and personal data of over 100 million people was compromised</a:t>
            </a:r>
            <a:endParaRPr sz="1600"/>
          </a:p>
          <a:p>
            <a:pPr indent="0" lvl="0" marL="457200" rtl="0" algn="l">
              <a:lnSpc>
                <a:spcPct val="100000"/>
              </a:lnSpc>
              <a:spcBef>
                <a:spcPts val="0"/>
              </a:spcBef>
              <a:spcAft>
                <a:spcPts val="0"/>
              </a:spcAft>
              <a:buNone/>
            </a:pPr>
            <a:r>
              <a:t/>
            </a:r>
            <a:endParaRPr sz="1600"/>
          </a:p>
          <a:p>
            <a:pPr indent="-330200" lvl="0" marL="457200" rtl="0" algn="l">
              <a:lnSpc>
                <a:spcPct val="100000"/>
              </a:lnSpc>
              <a:spcBef>
                <a:spcPts val="0"/>
              </a:spcBef>
              <a:spcAft>
                <a:spcPts val="0"/>
              </a:spcAft>
              <a:buSzPts val="1600"/>
              <a:buChar char="●"/>
            </a:pPr>
            <a:r>
              <a:rPr b="1" lang="en" sz="1600"/>
              <a:t>$7.4 billion accounting fraud at </a:t>
            </a:r>
            <a:r>
              <a:rPr b="1" lang="en" sz="1600">
                <a:solidFill>
                  <a:schemeClr val="dk2"/>
                </a:solidFill>
              </a:rPr>
              <a:t>Steinhoff</a:t>
            </a:r>
            <a:endParaRPr b="1" sz="1600">
              <a:solidFill>
                <a:schemeClr val="dk2"/>
              </a:solidFill>
            </a:endParaRPr>
          </a:p>
          <a:p>
            <a:pPr indent="0" lvl="0" marL="457200" rtl="0" algn="l">
              <a:lnSpc>
                <a:spcPct val="100000"/>
              </a:lnSpc>
              <a:spcBef>
                <a:spcPts val="0"/>
              </a:spcBef>
              <a:spcAft>
                <a:spcPts val="0"/>
              </a:spcAft>
              <a:buNone/>
            </a:pPr>
            <a:r>
              <a:t/>
            </a:r>
            <a:endParaRPr sz="1600"/>
          </a:p>
          <a:p>
            <a:pPr indent="-330200" lvl="0" marL="457200" rtl="0" algn="l">
              <a:lnSpc>
                <a:spcPct val="100000"/>
              </a:lnSpc>
              <a:spcBef>
                <a:spcPts val="0"/>
              </a:spcBef>
              <a:spcAft>
                <a:spcPts val="0"/>
              </a:spcAft>
              <a:buSzPts val="1600"/>
              <a:buChar char="●"/>
            </a:pPr>
            <a:r>
              <a:rPr b="1" lang="en" sz="1600">
                <a:solidFill>
                  <a:schemeClr val="dk2"/>
                </a:solidFill>
              </a:rPr>
              <a:t>Wells Fargo</a:t>
            </a:r>
            <a:r>
              <a:rPr b="1" lang="en" sz="1600"/>
              <a:t> Forced To Pay $3 Billion For The Bank’s Fake Account Scandal</a:t>
            </a:r>
            <a:endParaRPr b="1"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xEl>
                                              <p:pRg end="0" st="0"/>
                                            </p:txEl>
                                          </p:spTgt>
                                        </p:tgtEl>
                                        <p:attrNameLst>
                                          <p:attrName>style.visibility</p:attrName>
                                        </p:attrNameLst>
                                      </p:cBhvr>
                                      <p:to>
                                        <p:strVal val="visible"/>
                                      </p:to>
                                    </p:set>
                                    <p:animEffect filter="fade" transition="in">
                                      <p:cBhvr>
                                        <p:cTn dur="1000"/>
                                        <p:tgtEl>
                                          <p:spTgt spid="1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xEl>
                                              <p:pRg end="1" st="1"/>
                                            </p:txEl>
                                          </p:spTgt>
                                        </p:tgtEl>
                                        <p:attrNameLst>
                                          <p:attrName>style.visibility</p:attrName>
                                        </p:attrNameLst>
                                      </p:cBhvr>
                                      <p:to>
                                        <p:strVal val="visible"/>
                                      </p:to>
                                    </p:set>
                                    <p:animEffect filter="fade" transition="in">
                                      <p:cBhvr>
                                        <p:cTn dur="1000"/>
                                        <p:tgtEl>
                                          <p:spTgt spid="1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xEl>
                                              <p:pRg end="2" st="2"/>
                                            </p:txEl>
                                          </p:spTgt>
                                        </p:tgtEl>
                                        <p:attrNameLst>
                                          <p:attrName>style.visibility</p:attrName>
                                        </p:attrNameLst>
                                      </p:cBhvr>
                                      <p:to>
                                        <p:strVal val="visible"/>
                                      </p:to>
                                    </p:set>
                                    <p:animEffect filter="fade" transition="in">
                                      <p:cBhvr>
                                        <p:cTn dur="1000"/>
                                        <p:tgtEl>
                                          <p:spTgt spid="1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xEl>
                                              <p:pRg end="3" st="3"/>
                                            </p:txEl>
                                          </p:spTgt>
                                        </p:tgtEl>
                                        <p:attrNameLst>
                                          <p:attrName>style.visibility</p:attrName>
                                        </p:attrNameLst>
                                      </p:cBhvr>
                                      <p:to>
                                        <p:strVal val="visible"/>
                                      </p:to>
                                    </p:set>
                                    <p:animEffect filter="fade" transition="in">
                                      <p:cBhvr>
                                        <p:cTn dur="1000"/>
                                        <p:tgtEl>
                                          <p:spTgt spid="10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xEl>
                                              <p:pRg end="4" st="4"/>
                                            </p:txEl>
                                          </p:spTgt>
                                        </p:tgtEl>
                                        <p:attrNameLst>
                                          <p:attrName>style.visibility</p:attrName>
                                        </p:attrNameLst>
                                      </p:cBhvr>
                                      <p:to>
                                        <p:strVal val="visible"/>
                                      </p:to>
                                    </p:set>
                                    <p:animEffect filter="fade" transition="in">
                                      <p:cBhvr>
                                        <p:cTn dur="1000"/>
                                        <p:tgtEl>
                                          <p:spTgt spid="10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xEl>
                                              <p:pRg end="5" st="5"/>
                                            </p:txEl>
                                          </p:spTgt>
                                        </p:tgtEl>
                                        <p:attrNameLst>
                                          <p:attrName>style.visibility</p:attrName>
                                        </p:attrNameLst>
                                      </p:cBhvr>
                                      <p:to>
                                        <p:strVal val="visible"/>
                                      </p:to>
                                    </p:set>
                                    <p:animEffect filter="fade" transition="in">
                                      <p:cBhvr>
                                        <p:cTn dur="1000"/>
                                        <p:tgtEl>
                                          <p:spTgt spid="10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3"/>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Global Payment Fraud Statistics</a:t>
            </a:r>
            <a:endParaRPr/>
          </a:p>
        </p:txBody>
      </p:sp>
      <p:sp>
        <p:nvSpPr>
          <p:cNvPr id="107" name="Google Shape;107;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47500" lnSpcReduction="20000"/>
          </a:bodyPr>
          <a:lstStyle/>
          <a:p>
            <a:pPr indent="-335676" lvl="0" marL="457200" rtl="0" algn="l">
              <a:spcBef>
                <a:spcPts val="0"/>
              </a:spcBef>
              <a:spcAft>
                <a:spcPts val="0"/>
              </a:spcAft>
              <a:buSzPct val="100000"/>
              <a:buChar char="●"/>
            </a:pPr>
            <a:r>
              <a:rPr lang="en" sz="3550"/>
              <a:t>47% of companies said they had experienced fraud in the past 2 years</a:t>
            </a:r>
            <a:endParaRPr sz="3550"/>
          </a:p>
          <a:p>
            <a:pPr indent="-335676" lvl="0" marL="457200" rtl="0" algn="l">
              <a:spcBef>
                <a:spcPts val="0"/>
              </a:spcBef>
              <a:spcAft>
                <a:spcPts val="0"/>
              </a:spcAft>
              <a:buSzPct val="100000"/>
              <a:buChar char="●"/>
            </a:pPr>
            <a:r>
              <a:rPr lang="en" sz="3550"/>
              <a:t>39% of reported frauds were </a:t>
            </a:r>
            <a:r>
              <a:rPr lang="en" sz="3550"/>
              <a:t>committed</a:t>
            </a:r>
            <a:r>
              <a:rPr lang="en" sz="3550"/>
              <a:t> by </a:t>
            </a:r>
            <a:r>
              <a:rPr b="1" lang="en" sz="3550"/>
              <a:t>external perpetrators</a:t>
            </a:r>
            <a:endParaRPr b="1" sz="3550"/>
          </a:p>
          <a:p>
            <a:pPr indent="-335676" lvl="0" marL="457200" rtl="0" algn="l">
              <a:spcBef>
                <a:spcPts val="0"/>
              </a:spcBef>
              <a:spcAft>
                <a:spcPts val="0"/>
              </a:spcAft>
              <a:buSzPct val="100000"/>
              <a:buChar char="●"/>
            </a:pPr>
            <a:r>
              <a:rPr lang="en" sz="3550"/>
              <a:t>37% of reported frauds were </a:t>
            </a:r>
            <a:r>
              <a:rPr lang="en" sz="3550"/>
              <a:t>committed</a:t>
            </a:r>
            <a:r>
              <a:rPr lang="en" sz="3550"/>
              <a:t> by </a:t>
            </a:r>
            <a:r>
              <a:rPr b="1" lang="en" sz="3550"/>
              <a:t>internal perpetrators</a:t>
            </a:r>
            <a:endParaRPr b="1" sz="3550"/>
          </a:p>
          <a:p>
            <a:pPr indent="-335676" lvl="0" marL="457200" rtl="0" algn="l">
              <a:spcBef>
                <a:spcPts val="0"/>
              </a:spcBef>
              <a:spcAft>
                <a:spcPts val="0"/>
              </a:spcAft>
              <a:buSzPct val="100000"/>
              <a:buChar char="●"/>
            </a:pPr>
            <a:r>
              <a:rPr lang="en" sz="3550"/>
              <a:t>20% of reported frauds were carried out by </a:t>
            </a:r>
            <a:r>
              <a:rPr b="1" lang="en" sz="3550"/>
              <a:t>internal and external perpetrators colluding</a:t>
            </a:r>
            <a:endParaRPr b="1" sz="355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Source - 2020 Global Economic Crime and Fraud Survey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0" st="0"/>
                                            </p:txEl>
                                          </p:spTgt>
                                        </p:tgtEl>
                                        <p:attrNameLst>
                                          <p:attrName>style.visibility</p:attrName>
                                        </p:attrNameLst>
                                      </p:cBhvr>
                                      <p:to>
                                        <p:strVal val="visible"/>
                                      </p:to>
                                    </p:set>
                                    <p:animEffect filter="fade" transition="in">
                                      <p:cBhvr>
                                        <p:cTn dur="1000"/>
                                        <p:tgtEl>
                                          <p:spTgt spid="1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1" st="1"/>
                                            </p:txEl>
                                          </p:spTgt>
                                        </p:tgtEl>
                                        <p:attrNameLst>
                                          <p:attrName>style.visibility</p:attrName>
                                        </p:attrNameLst>
                                      </p:cBhvr>
                                      <p:to>
                                        <p:strVal val="visible"/>
                                      </p:to>
                                    </p:set>
                                    <p:animEffect filter="fade" transition="in">
                                      <p:cBhvr>
                                        <p:cTn dur="1000"/>
                                        <p:tgtEl>
                                          <p:spTgt spid="10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2" st="2"/>
                                            </p:txEl>
                                          </p:spTgt>
                                        </p:tgtEl>
                                        <p:attrNameLst>
                                          <p:attrName>style.visibility</p:attrName>
                                        </p:attrNameLst>
                                      </p:cBhvr>
                                      <p:to>
                                        <p:strVal val="visible"/>
                                      </p:to>
                                    </p:set>
                                    <p:animEffect filter="fade" transition="in">
                                      <p:cBhvr>
                                        <p:cTn dur="1000"/>
                                        <p:tgtEl>
                                          <p:spTgt spid="10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3" st="3"/>
                                            </p:txEl>
                                          </p:spTgt>
                                        </p:tgtEl>
                                        <p:attrNameLst>
                                          <p:attrName>style.visibility</p:attrName>
                                        </p:attrNameLst>
                                      </p:cBhvr>
                                      <p:to>
                                        <p:strVal val="visible"/>
                                      </p:to>
                                    </p:set>
                                    <p:animEffect filter="fade" transition="in">
                                      <p:cBhvr>
                                        <p:cTn dur="1000"/>
                                        <p:tgtEl>
                                          <p:spTgt spid="10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4" st="4"/>
                                            </p:txEl>
                                          </p:spTgt>
                                        </p:tgtEl>
                                        <p:attrNameLst>
                                          <p:attrName>style.visibility</p:attrName>
                                        </p:attrNameLst>
                                      </p:cBhvr>
                                      <p:to>
                                        <p:strVal val="visible"/>
                                      </p:to>
                                    </p:set>
                                    <p:animEffect filter="fade" transition="in">
                                      <p:cBhvr>
                                        <p:cTn dur="1000"/>
                                        <p:tgtEl>
                                          <p:spTgt spid="10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5" st="5"/>
                                            </p:txEl>
                                          </p:spTgt>
                                        </p:tgtEl>
                                        <p:attrNameLst>
                                          <p:attrName>style.visibility</p:attrName>
                                        </p:attrNameLst>
                                      </p:cBhvr>
                                      <p:to>
                                        <p:strVal val="visible"/>
                                      </p:to>
                                    </p:set>
                                    <p:animEffect filter="fade" transition="in">
                                      <p:cBhvr>
                                        <p:cTn dur="1000"/>
                                        <p:tgtEl>
                                          <p:spTgt spid="10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6" st="6"/>
                                            </p:txEl>
                                          </p:spTgt>
                                        </p:tgtEl>
                                        <p:attrNameLst>
                                          <p:attrName>style.visibility</p:attrName>
                                        </p:attrNameLst>
                                      </p:cBhvr>
                                      <p:to>
                                        <p:strVal val="visible"/>
                                      </p:to>
                                    </p:set>
                                    <p:animEffect filter="fade" transition="in">
                                      <p:cBhvr>
                                        <p:cTn dur="1000"/>
                                        <p:tgtEl>
                                          <p:spTgt spid="107">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ph idx="1" type="body"/>
          </p:nvPr>
        </p:nvSpPr>
        <p:spPr>
          <a:xfrm>
            <a:off x="723300" y="252125"/>
            <a:ext cx="7697400" cy="471300"/>
          </a:xfrm>
          <a:prstGeom prst="rect">
            <a:avLst/>
          </a:prstGeom>
        </p:spPr>
        <p:txBody>
          <a:bodyPr anchorCtr="0" anchor="ctr" bIns="91425" lIns="91425" spcFirstLastPara="1" rIns="91425" wrap="square" tIns="91425">
            <a:normAutofit fontScale="62500"/>
          </a:bodyPr>
          <a:lstStyle/>
          <a:p>
            <a:pPr indent="0" lvl="0" marL="0" rtl="0" algn="l">
              <a:spcBef>
                <a:spcPts val="0"/>
              </a:spcBef>
              <a:spcAft>
                <a:spcPts val="0"/>
              </a:spcAft>
              <a:buNone/>
            </a:pPr>
            <a:r>
              <a:rPr b="1" lang="en" sz="2924"/>
              <a:t>Worldwide fraud by card transaction type in 2018</a:t>
            </a:r>
            <a:r>
              <a:rPr lang="en"/>
              <a:t> ( Credits - The Nilson Report 2019)</a:t>
            </a:r>
            <a:endParaRPr/>
          </a:p>
        </p:txBody>
      </p:sp>
      <p:pic>
        <p:nvPicPr>
          <p:cNvPr id="113" name="Google Shape;113;p18"/>
          <p:cNvPicPr preferRelativeResize="0"/>
          <p:nvPr/>
        </p:nvPicPr>
        <p:blipFill>
          <a:blip r:embed="rId3">
            <a:alphaModFix/>
          </a:blip>
          <a:stretch>
            <a:fillRect/>
          </a:stretch>
        </p:blipFill>
        <p:spPr>
          <a:xfrm>
            <a:off x="152400" y="1442999"/>
            <a:ext cx="8839199" cy="3154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Payment Fraud Losses have more than tripled since 2011 and are expected to exceed $40 Billion by 2027</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idx="1" type="body"/>
          </p:nvPr>
        </p:nvSpPr>
        <p:spPr>
          <a:xfrm>
            <a:off x="723300" y="259526"/>
            <a:ext cx="7697400" cy="460500"/>
          </a:xfrm>
          <a:prstGeom prst="rect">
            <a:avLst/>
          </a:prstGeom>
        </p:spPr>
        <p:txBody>
          <a:bodyPr anchorCtr="0" anchor="ctr" bIns="91425" lIns="91425" spcFirstLastPara="1" rIns="91425" wrap="square" tIns="91425">
            <a:normAutofit fontScale="55000" lnSpcReduction="20000"/>
          </a:bodyPr>
          <a:lstStyle/>
          <a:p>
            <a:pPr indent="0" lvl="0" marL="0" rtl="0" algn="l">
              <a:spcBef>
                <a:spcPts val="0"/>
              </a:spcBef>
              <a:spcAft>
                <a:spcPts val="0"/>
              </a:spcAft>
              <a:buNone/>
            </a:pPr>
            <a:r>
              <a:rPr b="1" lang="en" sz="3957"/>
              <a:t>General Fraud losses worldwide</a:t>
            </a:r>
            <a:r>
              <a:rPr lang="en"/>
              <a:t> (Credits - The Nilson Report 2019)</a:t>
            </a:r>
            <a:endParaRPr/>
          </a:p>
        </p:txBody>
      </p:sp>
      <p:pic>
        <p:nvPicPr>
          <p:cNvPr id="124" name="Google Shape;124;p20"/>
          <p:cNvPicPr preferRelativeResize="0"/>
          <p:nvPr/>
        </p:nvPicPr>
        <p:blipFill>
          <a:blip r:embed="rId3">
            <a:alphaModFix/>
          </a:blip>
          <a:stretch>
            <a:fillRect/>
          </a:stretch>
        </p:blipFill>
        <p:spPr>
          <a:xfrm>
            <a:off x="152400" y="818675"/>
            <a:ext cx="8839204" cy="39405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Fraud Detection Techniques</a:t>
            </a:r>
            <a:endParaRPr/>
          </a:p>
        </p:txBody>
      </p:sp>
      <p:sp>
        <p:nvSpPr>
          <p:cNvPr id="130" name="Google Shape;130;p21"/>
          <p:cNvSpPr txBox="1"/>
          <p:nvPr>
            <p:ph idx="1" type="body"/>
          </p:nvPr>
        </p:nvSpPr>
        <p:spPr>
          <a:xfrm>
            <a:off x="721225" y="2781725"/>
            <a:ext cx="3300900" cy="1597500"/>
          </a:xfrm>
          <a:prstGeom prst="rect">
            <a:avLst/>
          </a:prstGeom>
        </p:spPr>
        <p:txBody>
          <a:bodyPr anchorCtr="0" anchor="t" bIns="91425" lIns="91425" spcFirstLastPara="1" rIns="91425" wrap="square" tIns="91425">
            <a:normAutofit fontScale="92500" lnSpcReduction="20000"/>
          </a:bodyPr>
          <a:lstStyle/>
          <a:p>
            <a:pPr indent="-316706" lvl="0" marL="457200" rtl="0" algn="l">
              <a:spcBef>
                <a:spcPts val="0"/>
              </a:spcBef>
              <a:spcAft>
                <a:spcPts val="0"/>
              </a:spcAft>
              <a:buSzPct val="100000"/>
              <a:buChar char="●"/>
            </a:pPr>
            <a:r>
              <a:rPr lang="en" sz="1500"/>
              <a:t>Integral Part of all Modern Financial Systems</a:t>
            </a:r>
            <a:endParaRPr sz="1500"/>
          </a:p>
          <a:p>
            <a:pPr indent="-316706" lvl="0" marL="457200" rtl="0" algn="l">
              <a:spcBef>
                <a:spcPts val="0"/>
              </a:spcBef>
              <a:spcAft>
                <a:spcPts val="0"/>
              </a:spcAft>
              <a:buSzPct val="100000"/>
              <a:buChar char="●"/>
            </a:pPr>
            <a:r>
              <a:rPr lang="en" sz="1500"/>
              <a:t>Protect them from Chargebacks, Government Fees and Reputational Damage</a:t>
            </a:r>
            <a:endParaRPr sz="1500"/>
          </a:p>
          <a:p>
            <a:pPr indent="-316706" lvl="0" marL="457200" rtl="0" algn="l">
              <a:spcBef>
                <a:spcPts val="0"/>
              </a:spcBef>
              <a:spcAft>
                <a:spcPts val="0"/>
              </a:spcAft>
              <a:buSzPct val="100000"/>
              <a:buChar char="●"/>
            </a:pPr>
            <a:r>
              <a:rPr lang="en" sz="1500"/>
              <a:t>Filters out majority of fraudulent transactions</a:t>
            </a:r>
            <a:endParaRPr/>
          </a:p>
        </p:txBody>
      </p:sp>
      <p:pic>
        <p:nvPicPr>
          <p:cNvPr id="131" name="Google Shape;131;p21"/>
          <p:cNvPicPr preferRelativeResize="0"/>
          <p:nvPr/>
        </p:nvPicPr>
        <p:blipFill>
          <a:blip r:embed="rId3">
            <a:alphaModFix/>
          </a:blip>
          <a:stretch>
            <a:fillRect/>
          </a:stretch>
        </p:blipFill>
        <p:spPr>
          <a:xfrm>
            <a:off x="4195975" y="2036425"/>
            <a:ext cx="4808299" cy="234280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xEl>
                                              <p:pRg end="0" st="0"/>
                                            </p:txEl>
                                          </p:spTgt>
                                        </p:tgtEl>
                                        <p:attrNameLst>
                                          <p:attrName>style.visibility</p:attrName>
                                        </p:attrNameLst>
                                      </p:cBhvr>
                                      <p:to>
                                        <p:strVal val="visible"/>
                                      </p:to>
                                    </p:set>
                                    <p:animEffect filter="fade" transition="in">
                                      <p:cBhvr>
                                        <p:cTn dur="1000"/>
                                        <p:tgtEl>
                                          <p:spTgt spid="13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xEl>
                                              <p:pRg end="1" st="1"/>
                                            </p:txEl>
                                          </p:spTgt>
                                        </p:tgtEl>
                                        <p:attrNameLst>
                                          <p:attrName>style.visibility</p:attrName>
                                        </p:attrNameLst>
                                      </p:cBhvr>
                                      <p:to>
                                        <p:strVal val="visible"/>
                                      </p:to>
                                    </p:set>
                                    <p:animEffect filter="fade" transition="in">
                                      <p:cBhvr>
                                        <p:cTn dur="1000"/>
                                        <p:tgtEl>
                                          <p:spTgt spid="13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xEl>
                                              <p:pRg end="2" st="2"/>
                                            </p:txEl>
                                          </p:spTgt>
                                        </p:tgtEl>
                                        <p:attrNameLst>
                                          <p:attrName>style.visibility</p:attrName>
                                        </p:attrNameLst>
                                      </p:cBhvr>
                                      <p:to>
                                        <p:strVal val="visible"/>
                                      </p:to>
                                    </p:set>
                                    <p:animEffect filter="fade" transition="in">
                                      <p:cBhvr>
                                        <p:cTn dur="1000"/>
                                        <p:tgtEl>
                                          <p:spTgt spid="13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476"/>
              <a:t>ROI of an effective fraud prevention program</a:t>
            </a:r>
            <a:endParaRPr sz="3340"/>
          </a:p>
        </p:txBody>
      </p:sp>
      <p:sp>
        <p:nvSpPr>
          <p:cNvPr id="137" name="Google Shape;137;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51790" lvl="0" marL="457200" rtl="0" algn="l">
              <a:lnSpc>
                <a:spcPct val="100000"/>
              </a:lnSpc>
              <a:spcBef>
                <a:spcPts val="0"/>
              </a:spcBef>
              <a:spcAft>
                <a:spcPts val="0"/>
              </a:spcAft>
              <a:buClr>
                <a:schemeClr val="accent1"/>
              </a:buClr>
              <a:buSzPts val="1940"/>
              <a:buFont typeface="Raleway"/>
              <a:buChar char="●"/>
            </a:pPr>
            <a:r>
              <a:rPr b="1" lang="en" sz="1940">
                <a:latin typeface="Raleway"/>
                <a:ea typeface="Raleway"/>
                <a:cs typeface="Raleway"/>
                <a:sym typeface="Raleway"/>
              </a:rPr>
              <a:t>Companies with set fraud prevention programs reduced their fraud attack response expenses by  42% and their remedy expenses by 17% compared to companies without these measures in place</a:t>
            </a:r>
            <a:endParaRPr b="1" sz="1940">
              <a:latin typeface="Raleway"/>
              <a:ea typeface="Raleway"/>
              <a:cs typeface="Raleway"/>
              <a:sym typeface="Raleway"/>
            </a:endParaRPr>
          </a:p>
          <a:p>
            <a:pPr indent="-351790" lvl="0" marL="457200" rtl="0" algn="l">
              <a:lnSpc>
                <a:spcPct val="100000"/>
              </a:lnSpc>
              <a:spcBef>
                <a:spcPts val="0"/>
              </a:spcBef>
              <a:spcAft>
                <a:spcPts val="0"/>
              </a:spcAft>
              <a:buClr>
                <a:schemeClr val="accent1"/>
              </a:buClr>
              <a:buSzPts val="1940"/>
              <a:buFont typeface="Raleway"/>
              <a:buChar char="●"/>
            </a:pPr>
            <a:r>
              <a:rPr b="1" lang="en" sz="1940">
                <a:latin typeface="Raleway"/>
                <a:ea typeface="Raleway"/>
                <a:cs typeface="Raleway"/>
                <a:sym typeface="Raleway"/>
              </a:rPr>
              <a:t>Nearly 60% of companies that did conduct an investigation after a fraud attack ended up in a better place</a:t>
            </a:r>
            <a:endParaRPr b="1" sz="1940">
              <a:latin typeface="Raleway"/>
              <a:ea typeface="Raleway"/>
              <a:cs typeface="Raleway"/>
              <a:sym typeface="Raleway"/>
            </a:endParaRPr>
          </a:p>
          <a:p>
            <a:pPr indent="0" lvl="0" marL="0" rtl="0" algn="l">
              <a:lnSpc>
                <a:spcPct val="100000"/>
              </a:lnSpc>
              <a:spcBef>
                <a:spcPts val="0"/>
              </a:spcBef>
              <a:spcAft>
                <a:spcPts val="0"/>
              </a:spcAft>
              <a:buNone/>
            </a:pPr>
            <a:r>
              <a:t/>
            </a:r>
            <a:endParaRPr b="1" sz="1940">
              <a:latin typeface="Raleway"/>
              <a:ea typeface="Raleway"/>
              <a:cs typeface="Raleway"/>
              <a:sym typeface="Raleway"/>
            </a:endParaRPr>
          </a:p>
          <a:p>
            <a:pPr indent="0" lvl="0" marL="0" rtl="0" algn="l">
              <a:lnSpc>
                <a:spcPct val="100000"/>
              </a:lnSpc>
              <a:spcBef>
                <a:spcPts val="0"/>
              </a:spcBef>
              <a:spcAft>
                <a:spcPts val="0"/>
              </a:spcAft>
              <a:buNone/>
            </a:pPr>
            <a:r>
              <a:t/>
            </a:r>
            <a:endParaRPr b="1" sz="1940">
              <a:latin typeface="Raleway"/>
              <a:ea typeface="Raleway"/>
              <a:cs typeface="Raleway"/>
              <a:sym typeface="Raleway"/>
            </a:endParaRPr>
          </a:p>
          <a:p>
            <a:pPr indent="0" lvl="0" marL="0" rtl="0" algn="l">
              <a:lnSpc>
                <a:spcPct val="100000"/>
              </a:lnSpc>
              <a:spcBef>
                <a:spcPts val="0"/>
              </a:spcBef>
              <a:spcAft>
                <a:spcPts val="0"/>
              </a:spcAft>
              <a:buNone/>
            </a:pPr>
            <a:r>
              <a:rPr b="1" lang="en" sz="1240">
                <a:latin typeface="Raleway"/>
                <a:ea typeface="Raleway"/>
                <a:cs typeface="Raleway"/>
                <a:sym typeface="Raleway"/>
              </a:rPr>
              <a:t>Credits - PwC 2020 Global Economic Crime and Fraud Survey</a:t>
            </a:r>
            <a:endParaRPr b="1"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xEl>
                                              <p:pRg end="0" st="0"/>
                                            </p:txEl>
                                          </p:spTgt>
                                        </p:tgtEl>
                                        <p:attrNameLst>
                                          <p:attrName>style.visibility</p:attrName>
                                        </p:attrNameLst>
                                      </p:cBhvr>
                                      <p:to>
                                        <p:strVal val="visible"/>
                                      </p:to>
                                    </p:set>
                                    <p:animEffect filter="fade" transition="in">
                                      <p:cBhvr>
                                        <p:cTn dur="1000"/>
                                        <p:tgtEl>
                                          <p:spTgt spid="1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xEl>
                                              <p:pRg end="1" st="1"/>
                                            </p:txEl>
                                          </p:spTgt>
                                        </p:tgtEl>
                                        <p:attrNameLst>
                                          <p:attrName>style.visibility</p:attrName>
                                        </p:attrNameLst>
                                      </p:cBhvr>
                                      <p:to>
                                        <p:strVal val="visible"/>
                                      </p:to>
                                    </p:set>
                                    <p:animEffect filter="fade" transition="in">
                                      <p:cBhvr>
                                        <p:cTn dur="1000"/>
                                        <p:tgtEl>
                                          <p:spTgt spid="1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xEl>
                                              <p:pRg end="2" st="2"/>
                                            </p:txEl>
                                          </p:spTgt>
                                        </p:tgtEl>
                                        <p:attrNameLst>
                                          <p:attrName>style.visibility</p:attrName>
                                        </p:attrNameLst>
                                      </p:cBhvr>
                                      <p:to>
                                        <p:strVal val="visible"/>
                                      </p:to>
                                    </p:set>
                                    <p:animEffect filter="fade" transition="in">
                                      <p:cBhvr>
                                        <p:cTn dur="1000"/>
                                        <p:tgtEl>
                                          <p:spTgt spid="13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xEl>
                                              <p:pRg end="3" st="3"/>
                                            </p:txEl>
                                          </p:spTgt>
                                        </p:tgtEl>
                                        <p:attrNameLst>
                                          <p:attrName>style.visibility</p:attrName>
                                        </p:attrNameLst>
                                      </p:cBhvr>
                                      <p:to>
                                        <p:strVal val="visible"/>
                                      </p:to>
                                    </p:set>
                                    <p:animEffect filter="fade" transition="in">
                                      <p:cBhvr>
                                        <p:cTn dur="1000"/>
                                        <p:tgtEl>
                                          <p:spTgt spid="13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xEl>
                                              <p:pRg end="4" st="4"/>
                                            </p:txEl>
                                          </p:spTgt>
                                        </p:tgtEl>
                                        <p:attrNameLst>
                                          <p:attrName>style.visibility</p:attrName>
                                        </p:attrNameLst>
                                      </p:cBhvr>
                                      <p:to>
                                        <p:strVal val="visible"/>
                                      </p:to>
                                    </p:set>
                                    <p:animEffect filter="fade" transition="in">
                                      <p:cBhvr>
                                        <p:cTn dur="1000"/>
                                        <p:tgtEl>
                                          <p:spTgt spid="13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